
<file path=[Content_Types].xml><?xml version="1.0" encoding="utf-8"?>
<Types xmlns="http://schemas.openxmlformats.org/package/2006/content-types">
  <Default Extension="bin" ContentType="application/vnd.openxmlformats-officedocument.oleObject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83" r:id="rId2"/>
    <p:sldId id="293" r:id="rId3"/>
    <p:sldId id="305" r:id="rId4"/>
    <p:sldId id="306" r:id="rId5"/>
    <p:sldId id="307" r:id="rId6"/>
    <p:sldId id="308" r:id="rId7"/>
    <p:sldId id="313" r:id="rId8"/>
    <p:sldId id="314" r:id="rId9"/>
    <p:sldId id="315" r:id="rId10"/>
    <p:sldId id="316" r:id="rId11"/>
    <p:sldId id="300" r:id="rId12"/>
    <p:sldId id="294" r:id="rId13"/>
    <p:sldId id="295" r:id="rId14"/>
    <p:sldId id="296" r:id="rId15"/>
    <p:sldId id="298" r:id="rId16"/>
    <p:sldId id="299" r:id="rId17"/>
    <p:sldId id="301" r:id="rId18"/>
    <p:sldId id="302" r:id="rId19"/>
    <p:sldId id="303" r:id="rId20"/>
    <p:sldId id="304" r:id="rId21"/>
    <p:sldId id="290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Welcome" id="{3374D542-6E3E-455F-9BFB-B45891911720}">
          <p14:sldIdLst>
            <p14:sldId id="283"/>
          </p14:sldIdLst>
        </p14:section>
        <p14:section name="High Level Architecture" id="{6844172C-9703-4DC7-908A-C23538616A3C}">
          <p14:sldIdLst>
            <p14:sldId id="293"/>
            <p14:sldId id="305"/>
          </p14:sldIdLst>
        </p14:section>
        <p14:section name="Diagram" id="{6F8CBE5E-4E2E-4034-845D-7872F52A4598}">
          <p14:sldIdLst>
            <p14:sldId id="306"/>
            <p14:sldId id="307"/>
          </p14:sldIdLst>
        </p14:section>
        <p14:section name="API Specs" id="{C3ED002D-BC18-4ECB-97CD-9353FBA80576}">
          <p14:sldIdLst>
            <p14:sldId id="308"/>
            <p14:sldId id="313"/>
            <p14:sldId id="314"/>
            <p14:sldId id="315"/>
            <p14:sldId id="316"/>
          </p14:sldIdLst>
        </p14:section>
        <p14:section name="Screen Flow &amp; Behavior" id="{3B4E3081-A709-44D6-B751-8FE47040EAFC}">
          <p14:sldIdLst>
            <p14:sldId id="300"/>
            <p14:sldId id="294"/>
            <p14:sldId id="295"/>
            <p14:sldId id="296"/>
            <p14:sldId id="298"/>
            <p14:sldId id="299"/>
            <p14:sldId id="301"/>
            <p14:sldId id="302"/>
            <p14:sldId id="303"/>
            <p14:sldId id="304"/>
          </p14:sldIdLst>
        </p14:section>
        <p14:section name="Thank you!" id="{8E805E29-AC7A-4D92-8378-79E3AAB5D64D}">
          <p14:sldIdLst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A23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598" autoAdjust="0"/>
  </p:normalViewPr>
  <p:slideViewPr>
    <p:cSldViewPr snapToGrid="0">
      <p:cViewPr>
        <p:scale>
          <a:sx n="96" d="100"/>
          <a:sy n="96" d="100"/>
        </p:scale>
        <p:origin x="132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C3FCC2-4E7A-4671-AA79-177CB194E449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1C38D-F26D-4167-83EF-8774BC62D5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5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238323-0ADF-4328-9564-AEB5DFD80DB6}"/>
              </a:ext>
            </a:extLst>
          </p:cNvPr>
          <p:cNvSpPr/>
          <p:nvPr userDrawn="1"/>
        </p:nvSpPr>
        <p:spPr bwMode="blackWhite">
          <a:xfrm>
            <a:off x="254950" y="262784"/>
            <a:ext cx="11682101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776FAE-C8F8-44A1-8BC7-9EB948371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3500"/>
            <a:ext cx="9144000" cy="1790700"/>
          </a:xfrm>
        </p:spPr>
        <p:txBody>
          <a:bodyPr vert="horz" lIns="91440" tIns="0" rIns="91440" bIns="0" rtlCol="0" anchor="t" anchorCtr="0">
            <a:noAutofit/>
          </a:bodyPr>
          <a:lstStyle>
            <a:lvl1pPr>
              <a:lnSpc>
                <a:spcPct val="100000"/>
              </a:lnSpc>
              <a:defRPr lang="en-US" sz="480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7900C6-1C2C-4612-8672-356C6DDFD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28009"/>
            <a:ext cx="9144000" cy="1287675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lang="en-US" sz="2400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>
              <a:lnSpc>
                <a:spcPct val="150000"/>
              </a:lnSpc>
              <a:spcAft>
                <a:spcPts val="1200"/>
              </a:spcAft>
            </a:pPr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74E620-B44E-41FF-8FA1-D955BD69C0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8" r="13926" b="71478"/>
          <a:stretch/>
        </p:blipFill>
        <p:spPr>
          <a:xfrm>
            <a:off x="342899" y="4546601"/>
            <a:ext cx="11715751" cy="202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146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FB8AB91F-D739-4DD5-859B-B16B125BE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034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45A2570-7517-4576-B836-E4E6D3E74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9B673-4507-4B72-871E-001890787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433" y="1604211"/>
            <a:ext cx="10983131" cy="4572752"/>
          </a:xfrm>
        </p:spPr>
        <p:txBody>
          <a:bodyPr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E770BB0-A521-41C6-A0AE-BEE679D2A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0465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F89203F-46EF-44A2-956A-7FF6AF93BE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1D47175-944E-463B-ABBB-06669A4739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0862" y="1507068"/>
            <a:ext cx="3192379" cy="4669896"/>
          </a:xfrm>
        </p:spPr>
        <p:txBody>
          <a:bodyPr anchor="ctr"/>
          <a:lstStyle>
            <a:lvl1pPr marL="0" indent="0" algn="l">
              <a:lnSpc>
                <a:spcPct val="150000"/>
              </a:lnSpc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 algn="l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40725B0-0DB7-41CE-9C4C-39E8D0F6325E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95537" y="1507068"/>
            <a:ext cx="7143905" cy="4669896"/>
          </a:xfrm>
        </p:spPr>
        <p:txBody>
          <a:bodyPr anchor="ctr"/>
          <a:lstStyle>
            <a:lvl1pPr marL="0" indent="0"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/>
            </a:lvl1pPr>
            <a:lvl2pPr marL="401638" indent="7938"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/>
            </a:lvl2pPr>
            <a:lvl3pPr marL="1143000" indent="-228600">
              <a:buFont typeface="Segoe UI" panose="020B0502040204020203" pitchFamily="34" charset="0"/>
              <a:buChar char=" "/>
              <a:defRPr/>
            </a:lvl3pPr>
            <a:lvl4pPr marL="1600200" indent="-228600">
              <a:buFont typeface="Segoe UI" panose="020B0502040204020203" pitchFamily="34" charset="0"/>
              <a:buChar char=" "/>
              <a:defRPr/>
            </a:lvl4pPr>
            <a:lvl5pPr marL="2057400" indent="-228600">
              <a:buFont typeface="Segoe UI" panose="020B0502040204020203" pitchFamily="34" charset="0"/>
              <a:buChar char=" 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9E63483-559C-4A6F-B04F-D6C56A3CC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9444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4951" y="262784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 userDrawn="1"/>
        </p:nvSpPr>
        <p:spPr bwMode="blackWhite">
          <a:xfrm>
            <a:off x="254950" y="262784"/>
            <a:ext cx="11682101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1208" y="1536192"/>
            <a:ext cx="6876288" cy="6400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539496" y="2560320"/>
            <a:ext cx="9445752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24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Click to edit Master text styles</a:t>
            </a:r>
          </a:p>
          <a:p>
            <a:pPr marL="0" lvl="1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Second level</a:t>
            </a:r>
          </a:p>
          <a:p>
            <a:pPr marL="0" lvl="2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Third level</a:t>
            </a:r>
          </a:p>
          <a:p>
            <a:pPr marL="0" lvl="3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Fourth level</a:t>
            </a:r>
          </a:p>
          <a:p>
            <a:pPr marL="0" lvl="4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828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0017C897-2775-4930-B0BE-BEB724532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8158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258610D-0376-4D1E-8ED8-29382288BB0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1783" t="-3"/>
          <a:stretch/>
        </p:blipFill>
        <p:spPr>
          <a:xfrm>
            <a:off x="269032" y="4801396"/>
            <a:ext cx="11653936" cy="178622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1C16CD2-606C-441E-BBA3-51767980C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93501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6675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D5FD28E-AEC9-43B8-86F4-9CD3C41D49D7}"/>
              </a:ext>
            </a:extLst>
          </p:cNvPr>
          <p:cNvSpPr/>
          <p:nvPr userDrawn="1"/>
        </p:nvSpPr>
        <p:spPr>
          <a:xfrm>
            <a:off x="256032" y="265176"/>
            <a:ext cx="11683049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endParaRPr lang="en-US" sz="18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AFE014-E3CD-4B9A-A705-F1CADD8F4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ADE5F7-8A52-43AD-8F30-F13CF54506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C85AE-A002-4BA3-8D90-3960ED0FF8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4E560-77BF-4D1A-B6E7-CD55CE12B1B8}" type="datetimeFigureOut">
              <a:rPr lang="en-US" smtClean="0"/>
              <a:t>12/7/2023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103AA5-C732-4ECB-88D6-DAA20E2C1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280433-CBB5-49C5-B032-5A800E5D09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59379A-16E2-4C4A-96D0-A52C442257E7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2A06DA-7FF5-4DDE-94D0-63A83DB241E8}"/>
              </a:ext>
            </a:extLst>
          </p:cNvPr>
          <p:cNvCxnSpPr/>
          <p:nvPr userDrawn="1"/>
        </p:nvCxnSpPr>
        <p:spPr>
          <a:xfrm>
            <a:off x="604434" y="1196392"/>
            <a:ext cx="10983132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8514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3" r:id="rId3"/>
    <p:sldLayoutId id="2147483652" r:id="rId4"/>
    <p:sldLayoutId id="2147483660" r:id="rId5"/>
    <p:sldLayoutId id="2147483662" r:id="rId6"/>
    <p:sldLayoutId id="2147483661" r:id="rId7"/>
    <p:sldLayoutId id="2147483655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800" kern="1200">
          <a:solidFill>
            <a:schemeClr val="bg2">
              <a:lumMod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wmf"/><Relationship Id="rId4" Type="http://schemas.openxmlformats.org/officeDocument/2006/relationships/oleObject" Target="../embeddings/oleObject3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69369A5-DEAE-4815-3639-747A09B1BB7A}"/>
              </a:ext>
            </a:extLst>
          </p:cNvPr>
          <p:cNvSpPr txBox="1">
            <a:spLocks/>
          </p:cNvSpPr>
          <p:nvPr/>
        </p:nvSpPr>
        <p:spPr>
          <a:xfrm>
            <a:off x="1524000" y="1577016"/>
            <a:ext cx="9144000" cy="17907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4800" b="1" dirty="0"/>
              <a:t>           </a:t>
            </a:r>
            <a:r>
              <a:rPr lang="en-ID" sz="4800" dirty="0"/>
              <a:t> </a:t>
            </a:r>
            <a:br>
              <a:rPr lang="en-ID" sz="4800" dirty="0"/>
            </a:br>
            <a:r>
              <a:rPr lang="en-ID" sz="4000" dirty="0"/>
              <a:t>PT. XYZ </a:t>
            </a:r>
            <a:r>
              <a:rPr lang="en-ID" sz="4000" b="1" dirty="0">
                <a:solidFill>
                  <a:schemeClr val="accent1"/>
                </a:solidFill>
              </a:rPr>
              <a:t>Loan Apps</a:t>
            </a:r>
            <a:r>
              <a:rPr lang="en-ID" sz="4800" b="1" dirty="0">
                <a:solidFill>
                  <a:schemeClr val="accent1"/>
                </a:solidFill>
              </a:rPr>
              <a:t> </a:t>
            </a:r>
            <a:endParaRPr lang="en-ID" sz="4800" dirty="0">
              <a:solidFill>
                <a:schemeClr val="accent1"/>
              </a:solidFill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D5A4EFA-DB4B-8F59-584D-2E30DFC5CAEE}"/>
              </a:ext>
            </a:extLst>
          </p:cNvPr>
          <p:cNvSpPr txBox="1">
            <a:spLocks/>
          </p:cNvSpPr>
          <p:nvPr/>
        </p:nvSpPr>
        <p:spPr>
          <a:xfrm>
            <a:off x="1524000" y="3135355"/>
            <a:ext cx="9144000" cy="1287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1638" indent="793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egoe UI" panose="020B0502040204020203" pitchFamily="34" charset="0"/>
              <a:buChar char="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egoe UI" panose="020B0502040204020203" pitchFamily="34" charset="0"/>
              <a:buChar char="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egoe UI" panose="020B0502040204020203" pitchFamily="34" charset="0"/>
              <a:buChar char="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Muhamad Farhan Rifai as Candidate Solution Analyst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1313AD1-97CE-26E8-1F8A-CF2BC50C3E4A}"/>
              </a:ext>
            </a:extLst>
          </p:cNvPr>
          <p:cNvSpPr txBox="1">
            <a:spLocks/>
          </p:cNvSpPr>
          <p:nvPr/>
        </p:nvSpPr>
        <p:spPr>
          <a:xfrm>
            <a:off x="9744636" y="5964102"/>
            <a:ext cx="2447364" cy="495232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rgbClr val="408E93"/>
                </a:solidFill>
                <a:latin typeface="Agency FB" panose="020B0503020202020204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1800" b="1" dirty="0">
                <a:solidFill>
                  <a:schemeClr val="accent1"/>
                </a:solidFill>
                <a:latin typeface="+mj-lt"/>
                <a:ea typeface="+mn-ea"/>
                <a:cs typeface="+mn-cs"/>
              </a:rPr>
              <a:t>07 December 2023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42423D-40F7-51E1-D00A-311907D18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9012" y="1473645"/>
            <a:ext cx="3184231" cy="92666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204E0EEF-ACBE-FBE5-9842-FFE26E1B2BF8}"/>
              </a:ext>
            </a:extLst>
          </p:cNvPr>
          <p:cNvSpPr txBox="1">
            <a:spLocks/>
          </p:cNvSpPr>
          <p:nvPr/>
        </p:nvSpPr>
        <p:spPr>
          <a:xfrm>
            <a:off x="2237961" y="1312840"/>
            <a:ext cx="9144000" cy="17907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4800" b="1" dirty="0"/>
              <a:t>           </a:t>
            </a:r>
            <a:r>
              <a:rPr lang="en-ID" sz="4800" dirty="0"/>
              <a:t> Technical Assessment</a:t>
            </a:r>
          </a:p>
        </p:txBody>
      </p:sp>
    </p:spTree>
    <p:extLst>
      <p:ext uri="{BB962C8B-B14F-4D97-AF65-F5344CB8AC3E}">
        <p14:creationId xmlns:p14="http://schemas.microsoft.com/office/powerpoint/2010/main" val="49429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>
            <a:normAutofit/>
          </a:bodyPr>
          <a:lstStyle/>
          <a:p>
            <a:r>
              <a:rPr lang="en-US" dirty="0"/>
              <a:t>API </a:t>
            </a:r>
            <a:r>
              <a:rPr lang="en-US" b="1" dirty="0"/>
              <a:t>Auth</a:t>
            </a:r>
            <a:r>
              <a:rPr lang="en-US" dirty="0"/>
              <a:t> Services</a:t>
            </a:r>
            <a:endParaRPr 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0B41BC4-F979-1A16-07EB-E28EBB5314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0188505"/>
              </p:ext>
            </p:extLst>
          </p:nvPr>
        </p:nvGraphicFramePr>
        <p:xfrm>
          <a:off x="604432" y="2836708"/>
          <a:ext cx="10983127" cy="1105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437">
                  <a:extLst>
                    <a:ext uri="{9D8B030D-6E8A-4147-A177-3AD203B41FA5}">
                      <a16:colId xmlns:a16="http://schemas.microsoft.com/office/drawing/2014/main" val="1857692452"/>
                    </a:ext>
                  </a:extLst>
                </a:gridCol>
                <a:gridCol w="2272748">
                  <a:extLst>
                    <a:ext uri="{9D8B030D-6E8A-4147-A177-3AD203B41FA5}">
                      <a16:colId xmlns:a16="http://schemas.microsoft.com/office/drawing/2014/main" val="1499253141"/>
                    </a:ext>
                  </a:extLst>
                </a:gridCol>
                <a:gridCol w="2666378">
                  <a:extLst>
                    <a:ext uri="{9D8B030D-6E8A-4147-A177-3AD203B41FA5}">
                      <a16:colId xmlns:a16="http://schemas.microsoft.com/office/drawing/2014/main" val="4202179837"/>
                    </a:ext>
                  </a:extLst>
                </a:gridCol>
                <a:gridCol w="1083987">
                  <a:extLst>
                    <a:ext uri="{9D8B030D-6E8A-4147-A177-3AD203B41FA5}">
                      <a16:colId xmlns:a16="http://schemas.microsoft.com/office/drawing/2014/main" val="903054505"/>
                    </a:ext>
                  </a:extLst>
                </a:gridCol>
                <a:gridCol w="2577056">
                  <a:extLst>
                    <a:ext uri="{9D8B030D-6E8A-4147-A177-3AD203B41FA5}">
                      <a16:colId xmlns:a16="http://schemas.microsoft.com/office/drawing/2014/main" val="2987537347"/>
                    </a:ext>
                  </a:extLst>
                </a:gridCol>
                <a:gridCol w="1830521">
                  <a:extLst>
                    <a:ext uri="{9D8B030D-6E8A-4147-A177-3AD203B41FA5}">
                      <a16:colId xmlns:a16="http://schemas.microsoft.com/office/drawing/2014/main" val="418601035"/>
                    </a:ext>
                  </a:extLst>
                </a:gridCol>
              </a:tblGrid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No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Entity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Service Name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Operation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Path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Yaml</a:t>
                      </a:r>
                      <a:endParaRPr lang="en-ID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7675686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1</a:t>
                      </a:r>
                      <a:endParaRPr lang="en-ID" sz="1000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r>
                        <a:rPr lang="en-US" sz="1000" dirty="0"/>
                        <a:t>Authentication &amp; Authorization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Create Auth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POST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/auth</a:t>
                      </a:r>
                      <a:endParaRPr lang="en-ID" sz="1000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20049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Retrieve Auth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/auth/{Id}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504401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Search Auth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/auth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857685"/>
                  </a:ext>
                </a:extLst>
              </a:tr>
            </a:tbl>
          </a:graphicData>
        </a:graphic>
      </p:graphicFrame>
      <p:sp>
        <p:nvSpPr>
          <p:cNvPr id="3" name="Title 3">
            <a:extLst>
              <a:ext uri="{FF2B5EF4-FFF2-40B4-BE49-F238E27FC236}">
                <a16:creationId xmlns:a16="http://schemas.microsoft.com/office/drawing/2014/main" id="{152AFF86-6B29-5BAD-939B-9F0D39970673}"/>
              </a:ext>
            </a:extLst>
          </p:cNvPr>
          <p:cNvSpPr txBox="1">
            <a:spLocks/>
          </p:cNvSpPr>
          <p:nvPr/>
        </p:nvSpPr>
        <p:spPr>
          <a:xfrm>
            <a:off x="604433" y="1376468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Endpoint URL  : https://xyzloan.com/auth-service/v1/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F5C7B76E-E3A4-5F4D-BC40-1407FC006D01}"/>
              </a:ext>
            </a:extLst>
          </p:cNvPr>
          <p:cNvSpPr txBox="1">
            <a:spLocks/>
          </p:cNvSpPr>
          <p:nvPr/>
        </p:nvSpPr>
        <p:spPr>
          <a:xfrm>
            <a:off x="604433" y="1738739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Consumer       : </a:t>
            </a:r>
            <a:r>
              <a:rPr lang="en-ID" sz="1400" b="1" dirty="0" err="1"/>
              <a:t>CustomerManagement</a:t>
            </a:r>
            <a:r>
              <a:rPr lang="en-ID" sz="1400" b="1" dirty="0"/>
              <a:t> Services 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5433046-BAF6-F897-66D5-04A3490DC6EA}"/>
              </a:ext>
            </a:extLst>
          </p:cNvPr>
          <p:cNvSpPr txBox="1">
            <a:spLocks/>
          </p:cNvSpPr>
          <p:nvPr/>
        </p:nvSpPr>
        <p:spPr>
          <a:xfrm>
            <a:off x="604433" y="2106588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Description     : </a:t>
            </a:r>
            <a:r>
              <a:rPr lang="en-ID" sz="1400" dirty="0"/>
              <a:t>API</a:t>
            </a:r>
            <a:r>
              <a:rPr lang="en-ID" sz="1400" b="1" dirty="0"/>
              <a:t> </a:t>
            </a:r>
            <a:r>
              <a:rPr lang="en-US" sz="1400" dirty="0"/>
              <a:t>Authentication &amp; Authorization</a:t>
            </a:r>
            <a:endParaRPr lang="en-ID" sz="1400" b="1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A5AC191-ED2F-F7D2-A1F1-4FB885BFA5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9867396"/>
              </p:ext>
            </p:extLst>
          </p:nvPr>
        </p:nvGraphicFramePr>
        <p:xfrm>
          <a:off x="10162140" y="3283640"/>
          <a:ext cx="962025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961560" imgH="398520" progId="Package">
                  <p:embed/>
                </p:oleObj>
              </mc:Choice>
              <mc:Fallback>
                <p:oleObj name="Packager Shell Object" showAsIcon="1" r:id="rId2" imgW="961560" imgH="398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162140" y="3283640"/>
                        <a:ext cx="962025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98228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1. Mockup Splash Screen - </a:t>
            </a:r>
            <a:r>
              <a:rPr lang="en-US" b="1" dirty="0"/>
              <a:t>Loan Apps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B5C540B-65AD-F16E-DE53-C606C138F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034" y="1642730"/>
            <a:ext cx="2169343" cy="44337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99310C-5C1D-ABC8-E455-1B6F1AE874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5983" y="1642729"/>
            <a:ext cx="2169343" cy="44337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28A1844-647B-BCA9-809E-4C88B77B4B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0932" y="1642729"/>
            <a:ext cx="2169343" cy="4433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479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2. Mockup Login Screen - </a:t>
            </a:r>
            <a:r>
              <a:rPr lang="en-US" b="1" dirty="0"/>
              <a:t>Loan Apps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3DD8B4-78ED-7153-B6EC-ECABCB2FE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991" y="1727200"/>
            <a:ext cx="2053043" cy="4196080"/>
          </a:xfrm>
          <a:prstGeom prst="rect">
            <a:avLst/>
          </a:prstGeom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1B3D5DE7-EB23-C594-FEFF-45CFC1F55D35}"/>
              </a:ext>
            </a:extLst>
          </p:cNvPr>
          <p:cNvSpPr txBox="1">
            <a:spLocks/>
          </p:cNvSpPr>
          <p:nvPr/>
        </p:nvSpPr>
        <p:spPr>
          <a:xfrm>
            <a:off x="3088034" y="1565312"/>
            <a:ext cx="2479800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Existing Customer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2161DB3-D090-C438-F5F7-BC7480CF5BEA}"/>
              </a:ext>
            </a:extLst>
          </p:cNvPr>
          <p:cNvSpPr txBox="1">
            <a:spLocks/>
          </p:cNvSpPr>
          <p:nvPr/>
        </p:nvSpPr>
        <p:spPr>
          <a:xfrm>
            <a:off x="3088034" y="2172457"/>
            <a:ext cx="3891886" cy="112954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Customer Open &amp; Access XYZ Loan Apps</a:t>
            </a:r>
          </a:p>
          <a:p>
            <a:pPr marL="228600" indent="-228600">
              <a:buAutoNum type="arabicPeriod"/>
            </a:pPr>
            <a:r>
              <a:rPr lang="en-ID" sz="1200" dirty="0"/>
              <a:t>Input </a:t>
            </a:r>
            <a:r>
              <a:rPr lang="en-ID" sz="1200" b="1" dirty="0"/>
              <a:t>Account Number / Email &amp; Password</a:t>
            </a:r>
          </a:p>
          <a:p>
            <a:pPr marL="228600" indent="-228600">
              <a:buAutoNum type="arabicPeriod"/>
            </a:pPr>
            <a:r>
              <a:rPr lang="en-ID" sz="1200" dirty="0"/>
              <a:t>Click Login Button</a:t>
            </a:r>
          </a:p>
          <a:p>
            <a:pPr marL="228600" indent="-228600">
              <a:buAutoNum type="arabicPeriod"/>
            </a:pPr>
            <a:r>
              <a:rPr lang="en-ID" sz="1200" dirty="0"/>
              <a:t>Or customer able to Login with </a:t>
            </a:r>
            <a:r>
              <a:rPr lang="en-ID" sz="1200" b="1" dirty="0"/>
              <a:t>Biometric</a:t>
            </a:r>
          </a:p>
          <a:p>
            <a:pPr marL="228600" indent="-228600">
              <a:buAutoNum type="arabicPeriod"/>
            </a:pPr>
            <a:r>
              <a:rPr lang="en-ID" sz="1200" dirty="0"/>
              <a:t>Login succeed and screen will direct to dashboard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1E14D0D8-DAE1-7138-23C7-522FA773C7D8}"/>
              </a:ext>
            </a:extLst>
          </p:cNvPr>
          <p:cNvSpPr txBox="1">
            <a:spLocks/>
          </p:cNvSpPr>
          <p:nvPr/>
        </p:nvSpPr>
        <p:spPr>
          <a:xfrm>
            <a:off x="3088034" y="4141705"/>
            <a:ext cx="3891886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User Open &amp; Access XYZ Loan Apps</a:t>
            </a:r>
          </a:p>
          <a:p>
            <a:pPr marL="228600" indent="-228600">
              <a:buAutoNum type="arabicPeriod"/>
            </a:pPr>
            <a:r>
              <a:rPr lang="en-ID" sz="1200" dirty="0"/>
              <a:t>Click </a:t>
            </a:r>
            <a:r>
              <a:rPr lang="en-ID" sz="1200" b="1" dirty="0"/>
              <a:t>Activate Account</a:t>
            </a:r>
          </a:p>
          <a:p>
            <a:pPr marL="228600" indent="-228600">
              <a:buAutoNum type="arabicPeriod"/>
            </a:pPr>
            <a:r>
              <a:rPr lang="en-ID" sz="1200" dirty="0"/>
              <a:t>Screen will direct to registration form</a:t>
            </a: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C6A47924-3D0D-8692-1D53-1052E27DCF94}"/>
              </a:ext>
            </a:extLst>
          </p:cNvPr>
          <p:cNvSpPr txBox="1">
            <a:spLocks/>
          </p:cNvSpPr>
          <p:nvPr/>
        </p:nvSpPr>
        <p:spPr>
          <a:xfrm>
            <a:off x="3088034" y="3524443"/>
            <a:ext cx="2479800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New Customer / Register</a:t>
            </a:r>
          </a:p>
        </p:txBody>
      </p:sp>
    </p:spTree>
    <p:extLst>
      <p:ext uri="{BB962C8B-B14F-4D97-AF65-F5344CB8AC3E}">
        <p14:creationId xmlns:p14="http://schemas.microsoft.com/office/powerpoint/2010/main" val="3380999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3. Mockup Registration Screen – </a:t>
            </a:r>
            <a:r>
              <a:rPr lang="en-US" b="1" dirty="0"/>
              <a:t>Account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7081E92-3083-7F22-F883-B00128282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34" y="1391920"/>
            <a:ext cx="2001093" cy="50733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F74E420-C52E-4469-06B1-88E32EF512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4280" y="1409371"/>
            <a:ext cx="2535376" cy="5076922"/>
          </a:xfrm>
          <a:prstGeom prst="rect">
            <a:avLst/>
          </a:prstGeom>
        </p:spPr>
      </p:pic>
      <p:sp>
        <p:nvSpPr>
          <p:cNvPr id="21" name="Title 3">
            <a:extLst>
              <a:ext uri="{FF2B5EF4-FFF2-40B4-BE49-F238E27FC236}">
                <a16:creationId xmlns:a16="http://schemas.microsoft.com/office/drawing/2014/main" id="{6F485ABA-DED4-7464-4284-34DB6E738604}"/>
              </a:ext>
            </a:extLst>
          </p:cNvPr>
          <p:cNvSpPr txBox="1">
            <a:spLocks/>
          </p:cNvSpPr>
          <p:nvPr/>
        </p:nvSpPr>
        <p:spPr>
          <a:xfrm>
            <a:off x="2823874" y="1565312"/>
            <a:ext cx="2479800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Register New Account</a:t>
            </a:r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2C4A7C2A-DFAC-681E-A99D-2E6F067988B4}"/>
              </a:ext>
            </a:extLst>
          </p:cNvPr>
          <p:cNvSpPr txBox="1">
            <a:spLocks/>
          </p:cNvSpPr>
          <p:nvPr/>
        </p:nvSpPr>
        <p:spPr>
          <a:xfrm>
            <a:off x="2823874" y="2172457"/>
            <a:ext cx="3190846" cy="15511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[Mandatory]   Input First Name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Input Last Name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Input Email Address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Input Phone Number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Select Gender</a:t>
            </a:r>
          </a:p>
          <a:p>
            <a:pPr marL="228600" indent="-228600">
              <a:buAutoNum type="arabicPeriod"/>
            </a:pPr>
            <a:r>
              <a:rPr lang="en-ID" sz="1200" dirty="0"/>
              <a:t>[Optional]       Choose Date Of Birth</a:t>
            </a:r>
          </a:p>
          <a:p>
            <a:pPr marL="228600" indent="-228600">
              <a:buAutoNum type="arabicPeriod"/>
            </a:pPr>
            <a:r>
              <a:rPr lang="en-ID" sz="1200" dirty="0"/>
              <a:t>Click Next Button</a:t>
            </a:r>
          </a:p>
        </p:txBody>
      </p:sp>
      <p:sp>
        <p:nvSpPr>
          <p:cNvPr id="23" name="Title 3">
            <a:extLst>
              <a:ext uri="{FF2B5EF4-FFF2-40B4-BE49-F238E27FC236}">
                <a16:creationId xmlns:a16="http://schemas.microsoft.com/office/drawing/2014/main" id="{F65AE569-EABD-E1C3-EDB1-2022A400EEFA}"/>
              </a:ext>
            </a:extLst>
          </p:cNvPr>
          <p:cNvSpPr txBox="1">
            <a:spLocks/>
          </p:cNvSpPr>
          <p:nvPr/>
        </p:nvSpPr>
        <p:spPr>
          <a:xfrm>
            <a:off x="8992056" y="1565312"/>
            <a:ext cx="2479800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Verify Phone Number</a:t>
            </a:r>
          </a:p>
        </p:txBody>
      </p:sp>
      <p:sp>
        <p:nvSpPr>
          <p:cNvPr id="24" name="Title 3">
            <a:extLst>
              <a:ext uri="{FF2B5EF4-FFF2-40B4-BE49-F238E27FC236}">
                <a16:creationId xmlns:a16="http://schemas.microsoft.com/office/drawing/2014/main" id="{14EA8293-75BB-EFDB-1603-3136B753945E}"/>
              </a:ext>
            </a:extLst>
          </p:cNvPr>
          <p:cNvSpPr txBox="1">
            <a:spLocks/>
          </p:cNvSpPr>
          <p:nvPr/>
        </p:nvSpPr>
        <p:spPr>
          <a:xfrm>
            <a:off x="8992056" y="2172457"/>
            <a:ext cx="3190846" cy="15511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Apps will sent OTP to customer</a:t>
            </a:r>
          </a:p>
          <a:p>
            <a:pPr marL="228600" indent="-228600">
              <a:buAutoNum type="arabicPeriod"/>
            </a:pPr>
            <a:r>
              <a:rPr lang="en-ID" sz="1200" dirty="0"/>
              <a:t>Customer will received OTP via SMS/WA</a:t>
            </a:r>
          </a:p>
          <a:p>
            <a:pPr marL="228600" indent="-228600">
              <a:buAutoNum type="arabicPeriod"/>
            </a:pPr>
            <a:r>
              <a:rPr lang="en-ID" sz="1200" dirty="0"/>
              <a:t>Input OTP</a:t>
            </a:r>
          </a:p>
          <a:p>
            <a:pPr marL="228600" indent="-228600">
              <a:buAutoNum type="arabicPeriod"/>
            </a:pPr>
            <a:r>
              <a:rPr lang="en-ID" sz="1200" dirty="0"/>
              <a:t>Click Next Button</a:t>
            </a:r>
          </a:p>
        </p:txBody>
      </p:sp>
    </p:spTree>
    <p:extLst>
      <p:ext uri="{BB962C8B-B14F-4D97-AF65-F5344CB8AC3E}">
        <p14:creationId xmlns:p14="http://schemas.microsoft.com/office/powerpoint/2010/main" val="3149953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4. Mockup Registration Screen – </a:t>
            </a:r>
            <a:r>
              <a:rPr lang="en-US" b="1" dirty="0"/>
              <a:t>Identity Document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5A3EFDCD-70A9-7F5C-40BD-122C7E458DA6}"/>
              </a:ext>
            </a:extLst>
          </p:cNvPr>
          <p:cNvSpPr txBox="1">
            <a:spLocks/>
          </p:cNvSpPr>
          <p:nvPr/>
        </p:nvSpPr>
        <p:spPr>
          <a:xfrm>
            <a:off x="3098194" y="1534832"/>
            <a:ext cx="2479800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Upload Identity Document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68960178-B659-F2CF-968A-8BBA0A1361AA}"/>
              </a:ext>
            </a:extLst>
          </p:cNvPr>
          <p:cNvSpPr txBox="1">
            <a:spLocks/>
          </p:cNvSpPr>
          <p:nvPr/>
        </p:nvSpPr>
        <p:spPr>
          <a:xfrm>
            <a:off x="3098194" y="2141977"/>
            <a:ext cx="6563966" cy="31005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[Mandatory]   Select Identification Document Type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Input ID Number</a:t>
            </a:r>
          </a:p>
          <a:p>
            <a:pPr marL="228600" indent="-228600">
              <a:buAutoNum type="arabicPeriod"/>
            </a:pPr>
            <a:r>
              <a:rPr lang="en-ID" sz="1200" dirty="0"/>
              <a:t>[Optional]   Input Expiry Date ID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Upload ID Card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Upload ID Card with selfie</a:t>
            </a:r>
          </a:p>
          <a:p>
            <a:pPr marL="228600" indent="-228600">
              <a:buAutoNum type="arabicPeriod"/>
            </a:pPr>
            <a:r>
              <a:rPr lang="en-ID" sz="1200" dirty="0"/>
              <a:t>Click Continue Button</a:t>
            </a:r>
          </a:p>
          <a:p>
            <a:pPr marL="228600" indent="-228600">
              <a:buAutoNum type="arabicPeriod"/>
            </a:pPr>
            <a:r>
              <a:rPr lang="en-ID" sz="1200" dirty="0"/>
              <a:t>Or you can Do this later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E6E0A8-F907-3D2C-56BA-5848471B5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170" y="1386772"/>
            <a:ext cx="2255108" cy="50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2632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5. Mockup Registration Screen – </a:t>
            </a:r>
            <a:r>
              <a:rPr lang="en-US" b="1" dirty="0"/>
              <a:t>Proof of Address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BAB3291-C693-5AC2-F0C7-04D11FA15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34" y="1444704"/>
            <a:ext cx="1898067" cy="5075365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C229D16C-7AEC-141C-1AAE-2770FF4BD7A2}"/>
              </a:ext>
            </a:extLst>
          </p:cNvPr>
          <p:cNvSpPr txBox="1">
            <a:spLocks/>
          </p:cNvSpPr>
          <p:nvPr/>
        </p:nvSpPr>
        <p:spPr>
          <a:xfrm>
            <a:off x="2864620" y="1534832"/>
            <a:ext cx="2479800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Upload Proof Of Address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AD331A25-B6E4-5D80-3F2A-9FD3F91D00E8}"/>
              </a:ext>
            </a:extLst>
          </p:cNvPr>
          <p:cNvSpPr txBox="1">
            <a:spLocks/>
          </p:cNvSpPr>
          <p:nvPr/>
        </p:nvSpPr>
        <p:spPr>
          <a:xfrm>
            <a:off x="2864620" y="2141977"/>
            <a:ext cx="6563966" cy="31005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[Mandatory]   Input Residential Address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Select State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Select City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Input Postal Code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Select Proof of Address Document Type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Upload Proof of Address document</a:t>
            </a:r>
          </a:p>
          <a:p>
            <a:pPr marL="228600" indent="-228600">
              <a:buAutoNum type="arabicPeriod"/>
            </a:pPr>
            <a:r>
              <a:rPr lang="en-ID" sz="1200" dirty="0"/>
              <a:t>Click Continue Button</a:t>
            </a:r>
          </a:p>
          <a:p>
            <a:pPr marL="228600" indent="-228600">
              <a:buAutoNum type="arabicPeriod"/>
            </a:pPr>
            <a:r>
              <a:rPr lang="en-ID" sz="1200" dirty="0"/>
              <a:t>Show popup registration success and show </a:t>
            </a:r>
            <a:r>
              <a:rPr lang="en-ID" sz="1200" b="1" dirty="0"/>
              <a:t>Account Number</a:t>
            </a:r>
          </a:p>
          <a:p>
            <a:pPr marL="228600" indent="-228600">
              <a:buAutoNum type="arabicPeriod"/>
            </a:pPr>
            <a:r>
              <a:rPr lang="en-ID" sz="1200" dirty="0"/>
              <a:t>Click Choose Password Button</a:t>
            </a:r>
          </a:p>
          <a:p>
            <a:pPr marL="228600" indent="-228600">
              <a:buAutoNum type="arabicPeriod"/>
            </a:pPr>
            <a:r>
              <a:rPr lang="en-ID" sz="1200" dirty="0"/>
              <a:t>Or you can Do this later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C92BB15-2C4A-1EC1-9DE4-559DB89EA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3166" y="1615440"/>
            <a:ext cx="2246330" cy="459828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9503EC7-518E-4A16-52DF-F47C734C2158}"/>
              </a:ext>
            </a:extLst>
          </p:cNvPr>
          <p:cNvSpPr/>
          <p:nvPr/>
        </p:nvSpPr>
        <p:spPr>
          <a:xfrm>
            <a:off x="8693084" y="4462670"/>
            <a:ext cx="640580" cy="273326"/>
          </a:xfrm>
          <a:prstGeom prst="rect">
            <a:avLst/>
          </a:prstGeom>
          <a:noFill/>
          <a:ln>
            <a:solidFill>
              <a:srgbClr val="F15A2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4E6A5E2-2E0B-1FAA-856F-F1F319886E34}"/>
              </a:ext>
            </a:extLst>
          </p:cNvPr>
          <p:cNvCxnSpPr>
            <a:stCxn id="7" idx="3"/>
          </p:cNvCxnSpPr>
          <p:nvPr/>
        </p:nvCxnSpPr>
        <p:spPr>
          <a:xfrm flipV="1">
            <a:off x="9333664" y="4597138"/>
            <a:ext cx="797008" cy="2195"/>
          </a:xfrm>
          <a:prstGeom prst="straightConnector1">
            <a:avLst/>
          </a:prstGeom>
          <a:ln w="12700">
            <a:solidFill>
              <a:srgbClr val="F15A2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3">
            <a:extLst>
              <a:ext uri="{FF2B5EF4-FFF2-40B4-BE49-F238E27FC236}">
                <a16:creationId xmlns:a16="http://schemas.microsoft.com/office/drawing/2014/main" id="{D1B5E34F-CE0B-50AF-C4DE-F1DFA2853513}"/>
              </a:ext>
            </a:extLst>
          </p:cNvPr>
          <p:cNvSpPr txBox="1">
            <a:spLocks/>
          </p:cNvSpPr>
          <p:nvPr/>
        </p:nvSpPr>
        <p:spPr>
          <a:xfrm>
            <a:off x="10130672" y="4223256"/>
            <a:ext cx="1701946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u="sng" dirty="0"/>
              <a:t>A</a:t>
            </a:r>
            <a:r>
              <a:rPr lang="en-ID" sz="1600" b="1" u="sng" dirty="0" err="1"/>
              <a:t>ccount</a:t>
            </a:r>
            <a:r>
              <a:rPr lang="en-ID" sz="1600" b="1" u="sng" dirty="0"/>
              <a:t> Number</a:t>
            </a:r>
          </a:p>
        </p:txBody>
      </p:sp>
    </p:spTree>
    <p:extLst>
      <p:ext uri="{BB962C8B-B14F-4D97-AF65-F5344CB8AC3E}">
        <p14:creationId xmlns:p14="http://schemas.microsoft.com/office/powerpoint/2010/main" val="2549066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6. Mockup Registration Screen – </a:t>
            </a:r>
            <a:r>
              <a:rPr lang="en-US" b="1" dirty="0"/>
              <a:t>Choose Password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C229D16C-7AEC-141C-1AAE-2770FF4BD7A2}"/>
              </a:ext>
            </a:extLst>
          </p:cNvPr>
          <p:cNvSpPr txBox="1">
            <a:spLocks/>
          </p:cNvSpPr>
          <p:nvPr/>
        </p:nvSpPr>
        <p:spPr>
          <a:xfrm>
            <a:off x="3018791" y="1534832"/>
            <a:ext cx="2479800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Upload Proof Of Address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AD331A25-B6E4-5D80-3F2A-9FD3F91D00E8}"/>
              </a:ext>
            </a:extLst>
          </p:cNvPr>
          <p:cNvSpPr txBox="1">
            <a:spLocks/>
          </p:cNvSpPr>
          <p:nvPr/>
        </p:nvSpPr>
        <p:spPr>
          <a:xfrm>
            <a:off x="3018791" y="2141977"/>
            <a:ext cx="6563966" cy="31005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[Mandatory]   Input New Password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Confirm Password</a:t>
            </a:r>
          </a:p>
          <a:p>
            <a:pPr marL="228600" indent="-228600">
              <a:buAutoNum type="arabicPeriod"/>
            </a:pPr>
            <a:r>
              <a:rPr lang="en-ID" sz="1200" dirty="0"/>
              <a:t>Click Continue Button</a:t>
            </a:r>
          </a:p>
          <a:p>
            <a:pPr marL="228600" indent="-228600">
              <a:buAutoNum type="arabicPeriod"/>
            </a:pPr>
            <a:r>
              <a:rPr lang="en-ID" sz="1200" dirty="0"/>
              <a:t>Show popup set password completed</a:t>
            </a:r>
            <a:endParaRPr lang="en-ID" sz="1200" b="1" dirty="0"/>
          </a:p>
          <a:p>
            <a:pPr marL="228600" indent="-228600">
              <a:buAutoNum type="arabicPeriod"/>
            </a:pPr>
            <a:r>
              <a:rPr lang="en-ID" sz="1200" dirty="0"/>
              <a:t>Click Dashboard Button</a:t>
            </a:r>
          </a:p>
          <a:p>
            <a:pPr marL="228600" indent="-228600">
              <a:buAutoNum type="arabicPeriod"/>
            </a:pPr>
            <a:r>
              <a:rPr lang="en-ID" sz="1200" dirty="0"/>
              <a:t>Or you can Do this later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D4396A-B4CD-28FE-E5B4-A2EDA056BC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34" y="1444704"/>
            <a:ext cx="2260081" cy="452016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4590926-7AFF-51EC-B136-EA0798304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2161" y="1444704"/>
            <a:ext cx="2298025" cy="460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4701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7. Mockup Dashboard Screen – </a:t>
            </a:r>
            <a:r>
              <a:rPr lang="en-US" b="1" dirty="0"/>
              <a:t>Dashboard &amp; Sidebar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C229D16C-7AEC-141C-1AAE-2770FF4BD7A2}"/>
              </a:ext>
            </a:extLst>
          </p:cNvPr>
          <p:cNvSpPr txBox="1">
            <a:spLocks/>
          </p:cNvSpPr>
          <p:nvPr/>
        </p:nvSpPr>
        <p:spPr>
          <a:xfrm>
            <a:off x="3018791" y="1534832"/>
            <a:ext cx="316404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Dashboard Information: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AD331A25-B6E4-5D80-3F2A-9FD3F91D00E8}"/>
              </a:ext>
            </a:extLst>
          </p:cNvPr>
          <p:cNvSpPr txBox="1">
            <a:spLocks/>
          </p:cNvSpPr>
          <p:nvPr/>
        </p:nvSpPr>
        <p:spPr>
          <a:xfrm>
            <a:off x="3018791" y="2141977"/>
            <a:ext cx="6563966" cy="31005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Customer Profile</a:t>
            </a:r>
            <a:br>
              <a:rPr lang="en-ID" sz="1200" dirty="0"/>
            </a:br>
            <a:r>
              <a:rPr lang="en-ID" sz="1200" dirty="0">
                <a:sym typeface="Wingdings" panose="05000000000000000000" pitchFamily="2" charset="2"/>
              </a:rPr>
              <a:t> </a:t>
            </a:r>
            <a:r>
              <a:rPr lang="en-ID" sz="1000" dirty="0"/>
              <a:t>User able go to personal information page</a:t>
            </a:r>
          </a:p>
          <a:p>
            <a:pPr marL="228600" indent="-228600">
              <a:buAutoNum type="arabicPeriod"/>
            </a:pPr>
            <a:r>
              <a:rPr lang="en-ID" sz="1200" dirty="0"/>
              <a:t>Remaining Debt</a:t>
            </a:r>
          </a:p>
          <a:p>
            <a:pPr marL="228600" indent="-228600">
              <a:buAutoNum type="arabicPeriod"/>
            </a:pPr>
            <a:r>
              <a:rPr lang="en-ID" sz="1200" dirty="0"/>
              <a:t>Amount Due</a:t>
            </a:r>
          </a:p>
          <a:p>
            <a:pPr marL="228600" indent="-228600">
              <a:buAutoNum type="arabicPeriod"/>
            </a:pPr>
            <a:r>
              <a:rPr lang="en-ID" sz="1200" dirty="0"/>
              <a:t>Next Due Date</a:t>
            </a:r>
            <a:endParaRPr lang="en-ID" sz="1200" b="1" dirty="0"/>
          </a:p>
          <a:p>
            <a:pPr marL="228600" indent="-228600">
              <a:buAutoNum type="arabicPeriod"/>
            </a:pPr>
            <a:r>
              <a:rPr lang="en-ID" sz="1200" dirty="0"/>
              <a:t>Balance &amp; Graphic</a:t>
            </a:r>
          </a:p>
          <a:p>
            <a:pPr marL="228600" indent="-228600">
              <a:buAutoNum type="arabicPeriod"/>
            </a:pPr>
            <a:r>
              <a:rPr lang="en-ID" sz="1200" dirty="0"/>
              <a:t>Notification</a:t>
            </a:r>
          </a:p>
          <a:p>
            <a:pPr marL="228600" indent="-228600">
              <a:buAutoNum type="arabicPeriod"/>
            </a:pPr>
            <a:r>
              <a:rPr lang="en-ID" sz="1200" dirty="0"/>
              <a:t>Sidebar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22A005B-5C21-3E1A-1321-0FE2159FA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337" y="1444705"/>
            <a:ext cx="2301550" cy="4603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47F7FB-ECC4-1C1A-88B0-351C97C2C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6772" y="1444705"/>
            <a:ext cx="1758258" cy="4651768"/>
          </a:xfrm>
          <a:prstGeom prst="rect">
            <a:avLst/>
          </a:prstGeom>
        </p:spPr>
      </p:pic>
      <p:sp>
        <p:nvSpPr>
          <p:cNvPr id="9" name="Title 3">
            <a:extLst>
              <a:ext uri="{FF2B5EF4-FFF2-40B4-BE49-F238E27FC236}">
                <a16:creationId xmlns:a16="http://schemas.microsoft.com/office/drawing/2014/main" id="{F164729C-A877-395E-EABE-69BE5F1DD56D}"/>
              </a:ext>
            </a:extLst>
          </p:cNvPr>
          <p:cNvSpPr txBox="1">
            <a:spLocks/>
          </p:cNvSpPr>
          <p:nvPr/>
        </p:nvSpPr>
        <p:spPr>
          <a:xfrm>
            <a:off x="8434318" y="1535427"/>
            <a:ext cx="316404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Sidebar Menu: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F60A6F67-6C66-A5B6-0C5F-D413E489F6AB}"/>
              </a:ext>
            </a:extLst>
          </p:cNvPr>
          <p:cNvSpPr txBox="1">
            <a:spLocks/>
          </p:cNvSpPr>
          <p:nvPr/>
        </p:nvSpPr>
        <p:spPr>
          <a:xfrm>
            <a:off x="8434318" y="2142572"/>
            <a:ext cx="3474147" cy="31005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Dashboard</a:t>
            </a:r>
          </a:p>
          <a:p>
            <a:pPr marL="228600" indent="-228600">
              <a:buAutoNum type="arabicPeriod"/>
            </a:pPr>
            <a:r>
              <a:rPr lang="en-ID" sz="1200" dirty="0"/>
              <a:t>Request Loan</a:t>
            </a:r>
          </a:p>
          <a:p>
            <a:pPr marL="228600" indent="-228600">
              <a:buAutoNum type="arabicPeriod"/>
            </a:pPr>
            <a:r>
              <a:rPr lang="en-ID" sz="1200" dirty="0"/>
              <a:t>Loan History</a:t>
            </a:r>
          </a:p>
          <a:p>
            <a:pPr marL="228600" indent="-228600">
              <a:buAutoNum type="arabicPeriod"/>
            </a:pPr>
            <a:r>
              <a:rPr lang="en-ID" sz="1200" dirty="0"/>
              <a:t>Card </a:t>
            </a:r>
            <a:endParaRPr lang="en-ID" sz="1200" b="1" dirty="0"/>
          </a:p>
          <a:p>
            <a:pPr marL="228600" indent="-228600">
              <a:buAutoNum type="arabicPeriod"/>
            </a:pPr>
            <a:r>
              <a:rPr lang="en-ID" sz="1200" dirty="0"/>
              <a:t>Support</a:t>
            </a:r>
            <a:br>
              <a:rPr lang="en-ID" sz="1200" dirty="0"/>
            </a:br>
            <a:r>
              <a:rPr lang="en-ID" sz="1200" dirty="0">
                <a:sym typeface="Wingdings" panose="05000000000000000000" pitchFamily="2" charset="2"/>
              </a:rPr>
              <a:t> </a:t>
            </a:r>
            <a:r>
              <a:rPr lang="en-ID" sz="1000" dirty="0">
                <a:sym typeface="Wingdings" panose="05000000000000000000" pitchFamily="2" charset="2"/>
              </a:rPr>
              <a:t>User able to chat with chatbot or show helpdesk team contact call or email or WhatsApp</a:t>
            </a:r>
            <a:endParaRPr lang="en-ID" sz="1000" dirty="0"/>
          </a:p>
          <a:p>
            <a:pPr marL="228600" indent="-228600">
              <a:buAutoNum type="arabicPeriod"/>
            </a:pPr>
            <a:r>
              <a:rPr lang="en-ID" sz="1200" dirty="0"/>
              <a:t>Setting</a:t>
            </a:r>
          </a:p>
        </p:txBody>
      </p:sp>
    </p:spTree>
    <p:extLst>
      <p:ext uri="{BB962C8B-B14F-4D97-AF65-F5344CB8AC3E}">
        <p14:creationId xmlns:p14="http://schemas.microsoft.com/office/powerpoint/2010/main" val="38219938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8. Mockup Loan Screen – </a:t>
            </a:r>
            <a:r>
              <a:rPr lang="en-US" b="1" dirty="0"/>
              <a:t>Request Loan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C229D16C-7AEC-141C-1AAE-2770FF4BD7A2}"/>
              </a:ext>
            </a:extLst>
          </p:cNvPr>
          <p:cNvSpPr txBox="1">
            <a:spLocks/>
          </p:cNvSpPr>
          <p:nvPr/>
        </p:nvSpPr>
        <p:spPr>
          <a:xfrm>
            <a:off x="3018791" y="1534832"/>
            <a:ext cx="316404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Loan Page Information: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AD331A25-B6E4-5D80-3F2A-9FD3F91D00E8}"/>
              </a:ext>
            </a:extLst>
          </p:cNvPr>
          <p:cNvSpPr txBox="1">
            <a:spLocks/>
          </p:cNvSpPr>
          <p:nvPr/>
        </p:nvSpPr>
        <p:spPr>
          <a:xfrm>
            <a:off x="3018791" y="2141977"/>
            <a:ext cx="6563966" cy="31005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Remaining Debt</a:t>
            </a:r>
          </a:p>
          <a:p>
            <a:pPr marL="228600" indent="-228600">
              <a:buAutoNum type="arabicPeriod"/>
            </a:pPr>
            <a:r>
              <a:rPr lang="en-ID" sz="1200" dirty="0"/>
              <a:t>Amount Due</a:t>
            </a:r>
          </a:p>
          <a:p>
            <a:pPr marL="228600" indent="-228600">
              <a:buAutoNum type="arabicPeriod"/>
            </a:pPr>
            <a:r>
              <a:rPr lang="en-ID" sz="1200" dirty="0"/>
              <a:t>Next Due Date</a:t>
            </a:r>
            <a:endParaRPr lang="en-ID" sz="1200" b="1" dirty="0"/>
          </a:p>
          <a:p>
            <a:pPr marL="228600" indent="-228600">
              <a:buAutoNum type="arabicPeriod"/>
            </a:pPr>
            <a:r>
              <a:rPr lang="en-ID" sz="1200" dirty="0"/>
              <a:t>Loan History</a:t>
            </a:r>
          </a:p>
          <a:p>
            <a:pPr marL="228600" indent="-228600">
              <a:buAutoNum type="arabicPeriod"/>
            </a:pPr>
            <a:r>
              <a:rPr lang="en-ID" sz="1200" dirty="0"/>
              <a:t>Loan Calculator</a:t>
            </a:r>
          </a:p>
          <a:p>
            <a:pPr marL="228600" indent="-228600">
              <a:buAutoNum type="arabicPeriod"/>
            </a:pPr>
            <a:r>
              <a:rPr lang="en-ID" sz="1200" dirty="0"/>
              <a:t>Click </a:t>
            </a:r>
            <a:r>
              <a:rPr lang="en-ID" sz="1200" b="1" dirty="0"/>
              <a:t>Request New Loans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164729C-A877-395E-EABE-69BE5F1DD56D}"/>
              </a:ext>
            </a:extLst>
          </p:cNvPr>
          <p:cNvSpPr txBox="1">
            <a:spLocks/>
          </p:cNvSpPr>
          <p:nvPr/>
        </p:nvSpPr>
        <p:spPr>
          <a:xfrm>
            <a:off x="8173820" y="1535427"/>
            <a:ext cx="316404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Select Loan Type :</a:t>
            </a: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F60A6F67-6C66-A5B6-0C5F-D413E489F6AB}"/>
              </a:ext>
            </a:extLst>
          </p:cNvPr>
          <p:cNvSpPr txBox="1">
            <a:spLocks/>
          </p:cNvSpPr>
          <p:nvPr/>
        </p:nvSpPr>
        <p:spPr>
          <a:xfrm>
            <a:off x="8173820" y="2142572"/>
            <a:ext cx="3474147" cy="31005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Select Loan Type</a:t>
            </a:r>
            <a:br>
              <a:rPr lang="en-ID" sz="1200" dirty="0"/>
            </a:br>
            <a:r>
              <a:rPr lang="en-US" sz="1000" dirty="0"/>
              <a:t>Customers will choose the type of loan according to their needs</a:t>
            </a:r>
            <a:endParaRPr lang="en-ID" sz="1000" dirty="0"/>
          </a:p>
          <a:p>
            <a:pPr marL="228600" indent="-228600">
              <a:buAutoNum type="arabicPeriod"/>
            </a:pPr>
            <a:r>
              <a:rPr lang="en-ID" sz="1200" dirty="0"/>
              <a:t>System will show detail of Loan Type Features</a:t>
            </a:r>
          </a:p>
          <a:p>
            <a:pPr marL="228600" indent="-228600">
              <a:buAutoNum type="arabicPeriod"/>
            </a:pPr>
            <a:r>
              <a:rPr lang="en-ID" sz="1200" dirty="0"/>
              <a:t>Click Apply Button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7BFA63-7FF4-CEED-F100-7B5E421EE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640" y="1450730"/>
            <a:ext cx="2249439" cy="44297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BEA741C-A900-035E-C538-31FDC330F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8494" y="1444705"/>
            <a:ext cx="2092802" cy="504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7044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9. Mockup Loan Screen – </a:t>
            </a:r>
            <a:r>
              <a:rPr lang="en-US" b="1" dirty="0"/>
              <a:t>Request Loan Details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C229D16C-7AEC-141C-1AAE-2770FF4BD7A2}"/>
              </a:ext>
            </a:extLst>
          </p:cNvPr>
          <p:cNvSpPr txBox="1">
            <a:spLocks/>
          </p:cNvSpPr>
          <p:nvPr/>
        </p:nvSpPr>
        <p:spPr>
          <a:xfrm>
            <a:off x="3018791" y="1534832"/>
            <a:ext cx="316404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Enter Loan Details :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AD331A25-B6E4-5D80-3F2A-9FD3F91D00E8}"/>
              </a:ext>
            </a:extLst>
          </p:cNvPr>
          <p:cNvSpPr txBox="1">
            <a:spLocks/>
          </p:cNvSpPr>
          <p:nvPr/>
        </p:nvSpPr>
        <p:spPr>
          <a:xfrm>
            <a:off x="3018791" y="2141977"/>
            <a:ext cx="6563966" cy="31005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[Mandatory]   Input Loan Amount</a:t>
            </a:r>
          </a:p>
          <a:p>
            <a:pPr marL="228600" indent="-228600">
              <a:buAutoNum type="arabicPeriod"/>
            </a:pPr>
            <a:r>
              <a:rPr lang="en-ID" sz="1200" dirty="0"/>
              <a:t>[Mandatory]   Select Loan Tenor</a:t>
            </a:r>
          </a:p>
          <a:p>
            <a:pPr marL="228600" indent="-228600">
              <a:buAutoNum type="arabicPeriod"/>
            </a:pPr>
            <a:r>
              <a:rPr lang="en-ID" sz="1200" dirty="0"/>
              <a:t>Click Term and Condition to know the </a:t>
            </a:r>
            <a:br>
              <a:rPr lang="en-ID" sz="1200" dirty="0"/>
            </a:br>
            <a:r>
              <a:rPr lang="en-ID" sz="1200" dirty="0"/>
              <a:t>detail Loan contract </a:t>
            </a:r>
            <a:endParaRPr lang="en-ID" sz="1200" b="1" dirty="0"/>
          </a:p>
          <a:p>
            <a:pPr marL="228600" indent="-228600">
              <a:buAutoNum type="arabicPeriod"/>
            </a:pPr>
            <a:r>
              <a:rPr lang="en-ID" sz="1200" dirty="0"/>
              <a:t>Click Apply Button</a:t>
            </a:r>
          </a:p>
          <a:p>
            <a:pPr marL="228600" indent="-228600">
              <a:buAutoNum type="arabicPeriod"/>
            </a:pPr>
            <a:r>
              <a:rPr lang="en-ID" sz="1200" dirty="0"/>
              <a:t>Loan will success to request</a:t>
            </a:r>
          </a:p>
          <a:p>
            <a:pPr marL="228600" indent="-228600">
              <a:buAutoNum type="arabicPeriod"/>
            </a:pPr>
            <a:r>
              <a:rPr lang="en-ID" sz="1200" dirty="0"/>
              <a:t>Show confirmation popup loan detail</a:t>
            </a:r>
          </a:p>
          <a:p>
            <a:pPr marL="228600" indent="-228600">
              <a:buAutoNum type="arabicPeriod"/>
            </a:pPr>
            <a:r>
              <a:rPr lang="en-ID" sz="1200" dirty="0"/>
              <a:t>Will show Loan Information detail &amp; Click Confirm Button</a:t>
            </a:r>
          </a:p>
          <a:p>
            <a:pPr marL="228600" indent="-228600">
              <a:buAutoNum type="arabicPeriod"/>
            </a:pPr>
            <a:r>
              <a:rPr lang="en-ID" sz="1200" dirty="0"/>
              <a:t>Show success popup</a:t>
            </a:r>
          </a:p>
          <a:p>
            <a:pPr marL="228600" indent="-228600">
              <a:buAutoNum type="arabicPeriod"/>
            </a:pPr>
            <a:r>
              <a:rPr lang="en-ID" sz="1200" dirty="0"/>
              <a:t>Click Back Button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62604B-5E10-86E3-8FBF-A033ED8508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9862" y="1443028"/>
            <a:ext cx="2101734" cy="235279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0C1B72F-077B-5C28-C997-56125E5DC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595" y="3897154"/>
            <a:ext cx="2173926" cy="24345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17B3F48-D616-E76C-B5D3-9043608321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434" y="1443028"/>
            <a:ext cx="2339196" cy="470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24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High-level Architecture </a:t>
            </a:r>
            <a:r>
              <a:rPr lang="en-US" b="1" dirty="0"/>
              <a:t>Loan Apps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B76B339-D601-9E8A-0EB4-9FAE99D21168}"/>
              </a:ext>
            </a:extLst>
          </p:cNvPr>
          <p:cNvSpPr/>
          <p:nvPr/>
        </p:nvSpPr>
        <p:spPr>
          <a:xfrm>
            <a:off x="1759224" y="1475218"/>
            <a:ext cx="6927575" cy="11833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Mobile Apps Interface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BCBF490-2D5A-5CC3-E5C5-4B633895D1A3}"/>
              </a:ext>
            </a:extLst>
          </p:cNvPr>
          <p:cNvSpPr/>
          <p:nvPr/>
        </p:nvSpPr>
        <p:spPr>
          <a:xfrm>
            <a:off x="541116" y="1311966"/>
            <a:ext cx="11046450" cy="1530625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9D1D810-C36F-A32C-3C61-74FC1A16F589}"/>
              </a:ext>
            </a:extLst>
          </p:cNvPr>
          <p:cNvSpPr/>
          <p:nvPr/>
        </p:nvSpPr>
        <p:spPr>
          <a:xfrm>
            <a:off x="2088410" y="2148291"/>
            <a:ext cx="1156657" cy="388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Splash Screen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6830279-432D-4222-63C5-C633AE557F42}"/>
              </a:ext>
            </a:extLst>
          </p:cNvPr>
          <p:cNvSpPr/>
          <p:nvPr/>
        </p:nvSpPr>
        <p:spPr>
          <a:xfrm>
            <a:off x="3387695" y="2152981"/>
            <a:ext cx="1156657" cy="388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Sidebar Screen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3A5FE8-7977-99AE-0220-845BA65E844F}"/>
              </a:ext>
            </a:extLst>
          </p:cNvPr>
          <p:cNvSpPr/>
          <p:nvPr/>
        </p:nvSpPr>
        <p:spPr>
          <a:xfrm>
            <a:off x="2088410" y="1678485"/>
            <a:ext cx="1156657" cy="388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Login Screen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99B1BAF-168C-9A6B-BF02-D927FC69B789}"/>
              </a:ext>
            </a:extLst>
          </p:cNvPr>
          <p:cNvSpPr/>
          <p:nvPr/>
        </p:nvSpPr>
        <p:spPr>
          <a:xfrm>
            <a:off x="3387695" y="1678485"/>
            <a:ext cx="1156657" cy="388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User Registration Screen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80F850E-B006-7A0E-0994-0B642C5F93DC}"/>
              </a:ext>
            </a:extLst>
          </p:cNvPr>
          <p:cNvSpPr/>
          <p:nvPr/>
        </p:nvSpPr>
        <p:spPr>
          <a:xfrm>
            <a:off x="4686980" y="1676769"/>
            <a:ext cx="1156657" cy="388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Loan Information Screen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B83566-2FEF-7F67-571E-8DDAF1E65D3C}"/>
              </a:ext>
            </a:extLst>
          </p:cNvPr>
          <p:cNvSpPr/>
          <p:nvPr/>
        </p:nvSpPr>
        <p:spPr>
          <a:xfrm>
            <a:off x="5986265" y="1676769"/>
            <a:ext cx="1156657" cy="388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Dashboard Screen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7F3E6CD-5C7F-0945-19BC-9F35C3413223}"/>
              </a:ext>
            </a:extLst>
          </p:cNvPr>
          <p:cNvSpPr/>
          <p:nvPr/>
        </p:nvSpPr>
        <p:spPr>
          <a:xfrm>
            <a:off x="7285550" y="1676768"/>
            <a:ext cx="1156657" cy="388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Loan Request Screen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9F9487C-2184-61AA-BBE2-C23A56799822}"/>
              </a:ext>
            </a:extLst>
          </p:cNvPr>
          <p:cNvSpPr/>
          <p:nvPr/>
        </p:nvSpPr>
        <p:spPr>
          <a:xfrm>
            <a:off x="7285550" y="2148291"/>
            <a:ext cx="1156657" cy="388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Notification Screen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2079FAF-1CE3-6705-5B02-CF9FDE7673FC}"/>
              </a:ext>
            </a:extLst>
          </p:cNvPr>
          <p:cNvSpPr/>
          <p:nvPr/>
        </p:nvSpPr>
        <p:spPr>
          <a:xfrm>
            <a:off x="4686980" y="2148293"/>
            <a:ext cx="1156657" cy="388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Personal Information Screen</a:t>
            </a:r>
            <a:endParaRPr lang="en-ID" sz="900" dirty="0">
              <a:solidFill>
                <a:schemeClr val="tx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21D9198-52FC-FC4A-D056-63B18A089F6B}"/>
              </a:ext>
            </a:extLst>
          </p:cNvPr>
          <p:cNvSpPr/>
          <p:nvPr/>
        </p:nvSpPr>
        <p:spPr>
          <a:xfrm>
            <a:off x="5986265" y="2148292"/>
            <a:ext cx="1156657" cy="3881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Settings Screen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23" name="Title 3">
            <a:extLst>
              <a:ext uri="{FF2B5EF4-FFF2-40B4-BE49-F238E27FC236}">
                <a16:creationId xmlns:a16="http://schemas.microsoft.com/office/drawing/2014/main" id="{66A56F9C-DF84-34E2-F533-7499137D4DBF}"/>
              </a:ext>
            </a:extLst>
          </p:cNvPr>
          <p:cNvSpPr txBox="1">
            <a:spLocks/>
          </p:cNvSpPr>
          <p:nvPr/>
        </p:nvSpPr>
        <p:spPr>
          <a:xfrm>
            <a:off x="545645" y="1311967"/>
            <a:ext cx="1124129" cy="153062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dirty="0"/>
              <a:t>Presentation Layer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B9B4C8BF-E7AE-C95F-0BCE-C9E81A707655}"/>
              </a:ext>
            </a:extLst>
          </p:cNvPr>
          <p:cNvSpPr/>
          <p:nvPr/>
        </p:nvSpPr>
        <p:spPr>
          <a:xfrm>
            <a:off x="541115" y="2994945"/>
            <a:ext cx="11087863" cy="1530625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108CC4E9-2C67-D54E-29A6-FFBF2EA2E238}"/>
              </a:ext>
            </a:extLst>
          </p:cNvPr>
          <p:cNvSpPr/>
          <p:nvPr/>
        </p:nvSpPr>
        <p:spPr>
          <a:xfrm rot="16200000">
            <a:off x="2053637" y="3563044"/>
            <a:ext cx="1156657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API Gateway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03" name="Title 3">
            <a:extLst>
              <a:ext uri="{FF2B5EF4-FFF2-40B4-BE49-F238E27FC236}">
                <a16:creationId xmlns:a16="http://schemas.microsoft.com/office/drawing/2014/main" id="{8D386D27-DE82-4DCA-7B79-8CBB5FE16E8E}"/>
              </a:ext>
            </a:extLst>
          </p:cNvPr>
          <p:cNvSpPr txBox="1">
            <a:spLocks/>
          </p:cNvSpPr>
          <p:nvPr/>
        </p:nvSpPr>
        <p:spPr>
          <a:xfrm>
            <a:off x="545644" y="2994946"/>
            <a:ext cx="1124129" cy="153062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dirty="0"/>
              <a:t>Application Layer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C765EF66-25D1-0DFB-60E8-E95D9B7F4181}"/>
              </a:ext>
            </a:extLst>
          </p:cNvPr>
          <p:cNvSpPr/>
          <p:nvPr/>
        </p:nvSpPr>
        <p:spPr>
          <a:xfrm>
            <a:off x="3049386" y="3168573"/>
            <a:ext cx="4104209" cy="11833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Mobile Apps Internal Services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D129A11-1C82-07DD-35E1-2F9A4109B68E}"/>
              </a:ext>
            </a:extLst>
          </p:cNvPr>
          <p:cNvSpPr/>
          <p:nvPr/>
        </p:nvSpPr>
        <p:spPr>
          <a:xfrm>
            <a:off x="3184461" y="3430376"/>
            <a:ext cx="1156657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Loan Processing Services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3614FF65-D0C7-9678-4B7B-40074E202128}"/>
              </a:ext>
            </a:extLst>
          </p:cNvPr>
          <p:cNvSpPr/>
          <p:nvPr/>
        </p:nvSpPr>
        <p:spPr>
          <a:xfrm>
            <a:off x="3184461" y="3911737"/>
            <a:ext cx="1851330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Customer Management Services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C58D20B2-B315-148D-FBBF-E80BB0B41314}"/>
              </a:ext>
            </a:extLst>
          </p:cNvPr>
          <p:cNvSpPr/>
          <p:nvPr/>
        </p:nvSpPr>
        <p:spPr>
          <a:xfrm>
            <a:off x="4518158" y="3430650"/>
            <a:ext cx="1156657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Notification Services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22EFFB16-2454-2EEB-4FF8-8FB9B8B13855}"/>
              </a:ext>
            </a:extLst>
          </p:cNvPr>
          <p:cNvSpPr/>
          <p:nvPr/>
        </p:nvSpPr>
        <p:spPr>
          <a:xfrm>
            <a:off x="5860990" y="3430652"/>
            <a:ext cx="1156657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 Payment History Services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47CF4F64-23A0-386B-6C04-F7596E4CE11B}"/>
              </a:ext>
            </a:extLst>
          </p:cNvPr>
          <p:cNvSpPr/>
          <p:nvPr/>
        </p:nvSpPr>
        <p:spPr>
          <a:xfrm>
            <a:off x="7261122" y="3168573"/>
            <a:ext cx="4190816" cy="118336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Back-office Application Services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17081C65-C365-4B6C-5258-31D0652EA038}"/>
              </a:ext>
            </a:extLst>
          </p:cNvPr>
          <p:cNvSpPr/>
          <p:nvPr/>
        </p:nvSpPr>
        <p:spPr>
          <a:xfrm>
            <a:off x="7412159" y="3420057"/>
            <a:ext cx="1156657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Loan Verification Services</a:t>
            </a:r>
            <a:endParaRPr lang="en-ID" sz="900" dirty="0">
              <a:solidFill>
                <a:schemeClr val="tx1"/>
              </a:solidFill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BD42EE34-F731-DC99-7CEB-E3D7B850BE5C}"/>
              </a:ext>
            </a:extLst>
          </p:cNvPr>
          <p:cNvSpPr/>
          <p:nvPr/>
        </p:nvSpPr>
        <p:spPr>
          <a:xfrm>
            <a:off x="10108530" y="3420056"/>
            <a:ext cx="1156657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Billing Services</a:t>
            </a:r>
            <a:endParaRPr lang="en-ID" sz="900" dirty="0">
              <a:solidFill>
                <a:schemeClr val="tx1"/>
              </a:solidFill>
            </a:endParaRP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0559CB5F-346E-0D0C-4F11-3F0DF6DDFA28}"/>
              </a:ext>
            </a:extLst>
          </p:cNvPr>
          <p:cNvSpPr/>
          <p:nvPr/>
        </p:nvSpPr>
        <p:spPr>
          <a:xfrm>
            <a:off x="8751795" y="3420056"/>
            <a:ext cx="1156657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Disbursement Services</a:t>
            </a:r>
            <a:endParaRPr lang="en-ID" sz="900" dirty="0">
              <a:solidFill>
                <a:schemeClr val="tx1"/>
              </a:solidFill>
            </a:endParaRP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FF5DA8EE-3E90-018D-DEEB-588F0EFDA9DF}"/>
              </a:ext>
            </a:extLst>
          </p:cNvPr>
          <p:cNvSpPr/>
          <p:nvPr/>
        </p:nvSpPr>
        <p:spPr>
          <a:xfrm>
            <a:off x="5159381" y="3905571"/>
            <a:ext cx="1851330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 Authentication &amp; Authorization Services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22" name="Rectangle: Rounded Corners 121">
            <a:extLst>
              <a:ext uri="{FF2B5EF4-FFF2-40B4-BE49-F238E27FC236}">
                <a16:creationId xmlns:a16="http://schemas.microsoft.com/office/drawing/2014/main" id="{BBA14C4C-4665-5310-AE62-8CEBB35B177B}"/>
              </a:ext>
            </a:extLst>
          </p:cNvPr>
          <p:cNvSpPr/>
          <p:nvPr/>
        </p:nvSpPr>
        <p:spPr>
          <a:xfrm>
            <a:off x="541116" y="4709392"/>
            <a:ext cx="8300818" cy="1530625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4" name="Title 3">
            <a:extLst>
              <a:ext uri="{FF2B5EF4-FFF2-40B4-BE49-F238E27FC236}">
                <a16:creationId xmlns:a16="http://schemas.microsoft.com/office/drawing/2014/main" id="{36B162BF-7846-FBD6-5468-6E9157F88A20}"/>
              </a:ext>
            </a:extLst>
          </p:cNvPr>
          <p:cNvSpPr txBox="1">
            <a:spLocks/>
          </p:cNvSpPr>
          <p:nvPr/>
        </p:nvSpPr>
        <p:spPr>
          <a:xfrm>
            <a:off x="545644" y="4709393"/>
            <a:ext cx="1124129" cy="153062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dirty="0"/>
              <a:t>Data Layer</a:t>
            </a:r>
          </a:p>
        </p:txBody>
      </p: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FA11678A-C1A5-0895-C38D-1B3E294C735B}"/>
              </a:ext>
            </a:extLst>
          </p:cNvPr>
          <p:cNvSpPr/>
          <p:nvPr/>
        </p:nvSpPr>
        <p:spPr>
          <a:xfrm>
            <a:off x="8991600" y="4690089"/>
            <a:ext cx="2595966" cy="1530625"/>
          </a:xfrm>
          <a:prstGeom prst="roundRect">
            <a:avLst/>
          </a:pr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7" name="Title 3">
            <a:extLst>
              <a:ext uri="{FF2B5EF4-FFF2-40B4-BE49-F238E27FC236}">
                <a16:creationId xmlns:a16="http://schemas.microsoft.com/office/drawing/2014/main" id="{C33D02E7-D8CA-4789-DB3C-DF6E586A374A}"/>
              </a:ext>
            </a:extLst>
          </p:cNvPr>
          <p:cNvSpPr txBox="1">
            <a:spLocks/>
          </p:cNvSpPr>
          <p:nvPr/>
        </p:nvSpPr>
        <p:spPr>
          <a:xfrm>
            <a:off x="9032240" y="4690090"/>
            <a:ext cx="1124129" cy="1530624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dirty="0"/>
              <a:t>External Services Layer</a:t>
            </a: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35B16C34-CD24-7957-DC28-9F5534E66F10}"/>
              </a:ext>
            </a:extLst>
          </p:cNvPr>
          <p:cNvSpPr/>
          <p:nvPr/>
        </p:nvSpPr>
        <p:spPr>
          <a:xfrm>
            <a:off x="9949810" y="4863567"/>
            <a:ext cx="1432649" cy="51921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SMS / WA Notification Service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EDBE362D-C665-9DEE-6C8C-CD6227363080}"/>
              </a:ext>
            </a:extLst>
          </p:cNvPr>
          <p:cNvSpPr/>
          <p:nvPr/>
        </p:nvSpPr>
        <p:spPr>
          <a:xfrm>
            <a:off x="9949809" y="5511281"/>
            <a:ext cx="1432650" cy="519215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Email Notification Services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7CBF45A6-DF44-2D2F-4149-29F545D8E862}"/>
              </a:ext>
            </a:extLst>
          </p:cNvPr>
          <p:cNvSpPr/>
          <p:nvPr/>
        </p:nvSpPr>
        <p:spPr>
          <a:xfrm>
            <a:off x="9523438" y="3912781"/>
            <a:ext cx="1741750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Document Management Services</a:t>
            </a:r>
            <a:endParaRPr lang="en-ID" sz="900" dirty="0">
              <a:solidFill>
                <a:schemeClr val="tx1"/>
              </a:solidFill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57BEFE5B-962A-2A49-0F2B-45367AD633AF}"/>
              </a:ext>
            </a:extLst>
          </p:cNvPr>
          <p:cNvSpPr/>
          <p:nvPr/>
        </p:nvSpPr>
        <p:spPr>
          <a:xfrm>
            <a:off x="7428029" y="3905571"/>
            <a:ext cx="1928501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User Management Services</a:t>
            </a:r>
            <a:endParaRPr lang="en-ID" sz="900" dirty="0">
              <a:solidFill>
                <a:schemeClr val="tx1"/>
              </a:solidFill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4B8639C2-618B-9436-B95B-24157B2CFBD4}"/>
              </a:ext>
            </a:extLst>
          </p:cNvPr>
          <p:cNvSpPr/>
          <p:nvPr/>
        </p:nvSpPr>
        <p:spPr>
          <a:xfrm>
            <a:off x="8786492" y="1464321"/>
            <a:ext cx="2595967" cy="118336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Back-office Application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BB03FC02-B298-C203-1769-63F875B1A703}"/>
              </a:ext>
            </a:extLst>
          </p:cNvPr>
          <p:cNvSpPr/>
          <p:nvPr/>
        </p:nvSpPr>
        <p:spPr>
          <a:xfrm rot="16200000">
            <a:off x="1416060" y="3566201"/>
            <a:ext cx="1156657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XYZ Loan Apps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719FDAB5-6FE0-DF9F-021C-FD8E5BE1137C}"/>
              </a:ext>
            </a:extLst>
          </p:cNvPr>
          <p:cNvSpPr/>
          <p:nvPr/>
        </p:nvSpPr>
        <p:spPr>
          <a:xfrm>
            <a:off x="1814364" y="4914341"/>
            <a:ext cx="4060655" cy="11833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Mobile Apps Databases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51" name="Flowchart: Magnetic Disk 150">
            <a:extLst>
              <a:ext uri="{FF2B5EF4-FFF2-40B4-BE49-F238E27FC236}">
                <a16:creationId xmlns:a16="http://schemas.microsoft.com/office/drawing/2014/main" id="{5BD8D362-E993-5A0A-459B-604170AD83E2}"/>
              </a:ext>
            </a:extLst>
          </p:cNvPr>
          <p:cNvSpPr/>
          <p:nvPr/>
        </p:nvSpPr>
        <p:spPr>
          <a:xfrm>
            <a:off x="2008417" y="5289387"/>
            <a:ext cx="749584" cy="647714"/>
          </a:xfrm>
          <a:prstGeom prst="flowChartMagneticDisk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Loan</a:t>
            </a:r>
            <a:endParaRPr lang="en-ID" sz="1200" dirty="0">
              <a:solidFill>
                <a:schemeClr val="tx1"/>
              </a:solidFill>
            </a:endParaRPr>
          </a:p>
        </p:txBody>
      </p:sp>
      <p:sp>
        <p:nvSpPr>
          <p:cNvPr id="152" name="Flowchart: Magnetic Disk 151">
            <a:extLst>
              <a:ext uri="{FF2B5EF4-FFF2-40B4-BE49-F238E27FC236}">
                <a16:creationId xmlns:a16="http://schemas.microsoft.com/office/drawing/2014/main" id="{219C150E-E9E6-99E1-FC4D-2529CF653DBE}"/>
              </a:ext>
            </a:extLst>
          </p:cNvPr>
          <p:cNvSpPr/>
          <p:nvPr/>
        </p:nvSpPr>
        <p:spPr>
          <a:xfrm>
            <a:off x="2926753" y="5289387"/>
            <a:ext cx="749584" cy="647714"/>
          </a:xfrm>
          <a:prstGeom prst="flowChartMagneticDisk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Customer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53" name="Flowchart: Magnetic Disk 152">
            <a:extLst>
              <a:ext uri="{FF2B5EF4-FFF2-40B4-BE49-F238E27FC236}">
                <a16:creationId xmlns:a16="http://schemas.microsoft.com/office/drawing/2014/main" id="{D7230C99-3D3B-2C3B-C017-E91E69929254}"/>
              </a:ext>
            </a:extLst>
          </p:cNvPr>
          <p:cNvSpPr/>
          <p:nvPr/>
        </p:nvSpPr>
        <p:spPr>
          <a:xfrm>
            <a:off x="3866468" y="5309944"/>
            <a:ext cx="749584" cy="647714"/>
          </a:xfrm>
          <a:prstGeom prst="flowChartMagneticDisk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Payment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54" name="Flowchart: Magnetic Disk 153">
            <a:extLst>
              <a:ext uri="{FF2B5EF4-FFF2-40B4-BE49-F238E27FC236}">
                <a16:creationId xmlns:a16="http://schemas.microsoft.com/office/drawing/2014/main" id="{3FD53CFF-AABD-9127-F711-7C4AAEECFC63}"/>
              </a:ext>
            </a:extLst>
          </p:cNvPr>
          <p:cNvSpPr/>
          <p:nvPr/>
        </p:nvSpPr>
        <p:spPr>
          <a:xfrm>
            <a:off x="4854305" y="5302275"/>
            <a:ext cx="749584" cy="647714"/>
          </a:xfrm>
          <a:prstGeom prst="flowChartMagneticDisk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Administration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E303EB27-3269-155E-7158-BA5620F2CCAE}"/>
              </a:ext>
            </a:extLst>
          </p:cNvPr>
          <p:cNvSpPr/>
          <p:nvPr/>
        </p:nvSpPr>
        <p:spPr>
          <a:xfrm>
            <a:off x="6060001" y="4914340"/>
            <a:ext cx="1201121" cy="11833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Mobile Apps Topic</a:t>
            </a:r>
            <a:endParaRPr lang="en-ID" sz="900" dirty="0">
              <a:solidFill>
                <a:schemeClr val="tx1"/>
              </a:solidFill>
            </a:endParaRPr>
          </a:p>
        </p:txBody>
      </p:sp>
      <p:sp>
        <p:nvSpPr>
          <p:cNvPr id="162" name="Flowchart: Direct Access Storage 161">
            <a:extLst>
              <a:ext uri="{FF2B5EF4-FFF2-40B4-BE49-F238E27FC236}">
                <a16:creationId xmlns:a16="http://schemas.microsoft.com/office/drawing/2014/main" id="{70AADDCE-E83A-1372-88CF-5C8E6A690C30}"/>
              </a:ext>
            </a:extLst>
          </p:cNvPr>
          <p:cNvSpPr/>
          <p:nvPr/>
        </p:nvSpPr>
        <p:spPr>
          <a:xfrm>
            <a:off x="6176841" y="5390339"/>
            <a:ext cx="950375" cy="361390"/>
          </a:xfrm>
          <a:prstGeom prst="flowChartMagneticDrum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00" dirty="0"/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1FBDF6D9-01DC-AB13-CB6B-0E7A5E9B368E}"/>
              </a:ext>
            </a:extLst>
          </p:cNvPr>
          <p:cNvSpPr txBox="1"/>
          <p:nvPr/>
        </p:nvSpPr>
        <p:spPr>
          <a:xfrm>
            <a:off x="6212816" y="5383241"/>
            <a:ext cx="914400" cy="287208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0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token</a:t>
            </a:r>
            <a:endParaRPr lang="en-ID" sz="10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43631C09-36A9-46F1-C9BD-532B6D85DDCF}"/>
              </a:ext>
            </a:extLst>
          </p:cNvPr>
          <p:cNvSpPr/>
          <p:nvPr/>
        </p:nvSpPr>
        <p:spPr>
          <a:xfrm>
            <a:off x="7446104" y="4914340"/>
            <a:ext cx="1201121" cy="118336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EDM &amp; Analytics</a:t>
            </a:r>
            <a:endParaRPr lang="en-ID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3389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10. Mockup Loan Screen – </a:t>
            </a:r>
            <a:r>
              <a:rPr lang="en-US" b="1" dirty="0"/>
              <a:t>Loan &amp; Payment History</a:t>
            </a:r>
          </a:p>
        </p:txBody>
      </p:sp>
      <p:sp>
        <p:nvSpPr>
          <p:cNvPr id="2" name="Title 3">
            <a:extLst>
              <a:ext uri="{FF2B5EF4-FFF2-40B4-BE49-F238E27FC236}">
                <a16:creationId xmlns:a16="http://schemas.microsoft.com/office/drawing/2014/main" id="{C229D16C-7AEC-141C-1AAE-2770FF4BD7A2}"/>
              </a:ext>
            </a:extLst>
          </p:cNvPr>
          <p:cNvSpPr txBox="1">
            <a:spLocks/>
          </p:cNvSpPr>
          <p:nvPr/>
        </p:nvSpPr>
        <p:spPr>
          <a:xfrm>
            <a:off x="3018791" y="1534832"/>
            <a:ext cx="316404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Check status Loan :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AD331A25-B6E4-5D80-3F2A-9FD3F91D00E8}"/>
              </a:ext>
            </a:extLst>
          </p:cNvPr>
          <p:cNvSpPr txBox="1">
            <a:spLocks/>
          </p:cNvSpPr>
          <p:nvPr/>
        </p:nvSpPr>
        <p:spPr>
          <a:xfrm>
            <a:off x="3018791" y="2141977"/>
            <a:ext cx="3663772" cy="31005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Show information progress status Loan Request</a:t>
            </a:r>
            <a:br>
              <a:rPr lang="en-ID" sz="1200" dirty="0"/>
            </a:br>
            <a:r>
              <a:rPr lang="en-ID" sz="1000" dirty="0"/>
              <a:t>Status will be :</a:t>
            </a:r>
            <a:br>
              <a:rPr lang="en-ID" sz="1000" dirty="0"/>
            </a:br>
            <a:br>
              <a:rPr lang="en-ID" sz="1000" dirty="0"/>
            </a:br>
            <a:r>
              <a:rPr lang="en-ID" sz="1000" dirty="0">
                <a:sym typeface="Wingdings" panose="05000000000000000000" pitchFamily="2" charset="2"/>
              </a:rPr>
              <a:t> </a:t>
            </a:r>
            <a:r>
              <a:rPr lang="en-ID" sz="1000" b="1" dirty="0"/>
              <a:t>Waiting for Approval </a:t>
            </a:r>
            <a:r>
              <a:rPr lang="en-ID" sz="1000" dirty="0"/>
              <a:t>: Loan still on verify by Back-office team</a:t>
            </a:r>
            <a:br>
              <a:rPr lang="en-ID" sz="1000" dirty="0"/>
            </a:br>
            <a:br>
              <a:rPr lang="en-ID" sz="1000" dirty="0"/>
            </a:br>
            <a:r>
              <a:rPr lang="en-ID" sz="1000" dirty="0">
                <a:sym typeface="Wingdings" panose="05000000000000000000" pitchFamily="2" charset="2"/>
              </a:rPr>
              <a:t> </a:t>
            </a:r>
            <a:r>
              <a:rPr lang="en-ID" sz="1000" b="1" dirty="0">
                <a:solidFill>
                  <a:schemeClr val="accent6">
                    <a:lumMod val="75000"/>
                  </a:schemeClr>
                </a:solidFill>
              </a:rPr>
              <a:t>Approved</a:t>
            </a:r>
            <a:r>
              <a:rPr lang="en-ID" sz="1000" dirty="0"/>
              <a:t> : Loan already approved and ready to disburse</a:t>
            </a:r>
            <a:br>
              <a:rPr lang="en-ID" sz="1000" dirty="0"/>
            </a:br>
            <a:br>
              <a:rPr lang="en-ID" sz="1000" dirty="0"/>
            </a:br>
            <a:r>
              <a:rPr lang="en-ID" sz="1000" dirty="0">
                <a:sym typeface="Wingdings" panose="05000000000000000000" pitchFamily="2" charset="2"/>
              </a:rPr>
              <a:t> </a:t>
            </a:r>
            <a:r>
              <a:rPr lang="en-ID" sz="1000" b="1" dirty="0">
                <a:solidFill>
                  <a:srgbClr val="00B0F0"/>
                </a:solidFill>
              </a:rPr>
              <a:t>Active</a:t>
            </a:r>
            <a:r>
              <a:rPr lang="en-ID" sz="1000" dirty="0"/>
              <a:t> : Loan already disbursed to customer</a:t>
            </a:r>
            <a:br>
              <a:rPr lang="en-ID" sz="1000" dirty="0"/>
            </a:br>
            <a:br>
              <a:rPr lang="en-ID" sz="1000" dirty="0"/>
            </a:br>
            <a:r>
              <a:rPr lang="en-ID" sz="1000" dirty="0">
                <a:sym typeface="Wingdings" panose="05000000000000000000" pitchFamily="2" charset="2"/>
              </a:rPr>
              <a:t> </a:t>
            </a:r>
            <a:r>
              <a:rPr lang="en-ID" sz="1000" b="1" dirty="0">
                <a:solidFill>
                  <a:schemeClr val="accent4">
                    <a:lumMod val="75000"/>
                  </a:schemeClr>
                </a:solidFill>
              </a:rPr>
              <a:t>Completed</a:t>
            </a:r>
            <a:r>
              <a:rPr lang="en-ID" sz="1000" dirty="0"/>
              <a:t> : Loan already paid off</a:t>
            </a:r>
            <a:br>
              <a:rPr lang="en-ID" sz="1000" dirty="0"/>
            </a:br>
            <a:br>
              <a:rPr lang="en-ID" sz="1000" dirty="0"/>
            </a:br>
            <a:r>
              <a:rPr lang="en-ID" sz="1000" dirty="0">
                <a:sym typeface="Wingdings" panose="05000000000000000000" pitchFamily="2" charset="2"/>
              </a:rPr>
              <a:t> </a:t>
            </a:r>
            <a:r>
              <a:rPr lang="en-ID" sz="1000" b="1" dirty="0">
                <a:solidFill>
                  <a:srgbClr val="FF0000"/>
                </a:solidFill>
              </a:rPr>
              <a:t>Rejected</a:t>
            </a:r>
            <a:r>
              <a:rPr lang="en-ID" sz="1000" dirty="0"/>
              <a:t> : Loan rejected by Back-office team</a:t>
            </a:r>
            <a:br>
              <a:rPr lang="en-ID" sz="1000" dirty="0"/>
            </a:br>
            <a:endParaRPr lang="en-ID" sz="1000" dirty="0"/>
          </a:p>
          <a:p>
            <a:pPr marL="228600" indent="-228600">
              <a:buAutoNum type="arabicPeriod"/>
            </a:pPr>
            <a:r>
              <a:rPr lang="en-ID" sz="1200" dirty="0"/>
              <a:t>Show information Loan Type, Tenor, Loan request date, </a:t>
            </a:r>
            <a:br>
              <a:rPr lang="en-ID" sz="1200" dirty="0"/>
            </a:br>
            <a:r>
              <a:rPr lang="en-ID" sz="1200" dirty="0"/>
              <a:t>Amount of Loan and Loan Status</a:t>
            </a:r>
          </a:p>
          <a:p>
            <a:pPr marL="228600" indent="-228600">
              <a:buAutoNum type="arabicPeriod"/>
            </a:pPr>
            <a:r>
              <a:rPr lang="en-ID" sz="1200" dirty="0"/>
              <a:t>Click Loan Type List</a:t>
            </a:r>
          </a:p>
          <a:p>
            <a:pPr marL="228600" indent="-228600">
              <a:buAutoNum type="arabicPeriod"/>
            </a:pPr>
            <a:r>
              <a:rPr lang="en-ID" sz="1200" dirty="0"/>
              <a:t>Show Loan Type Detail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B97D01-2A9B-D724-318B-7ED35066A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434" y="1462793"/>
            <a:ext cx="2320372" cy="474512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6D4AE9E-D4FF-4FEA-E6D9-B3B966D0F8BB}"/>
              </a:ext>
            </a:extLst>
          </p:cNvPr>
          <p:cNvSpPr/>
          <p:nvPr/>
        </p:nvSpPr>
        <p:spPr>
          <a:xfrm>
            <a:off x="604434" y="1908713"/>
            <a:ext cx="45719" cy="476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5C334B-7168-AC35-0AE6-9FB8C3877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7642" y="1462793"/>
            <a:ext cx="2356529" cy="4745121"/>
          </a:xfrm>
          <a:prstGeom prst="rect">
            <a:avLst/>
          </a:prstGeom>
        </p:spPr>
      </p:pic>
      <p:sp>
        <p:nvSpPr>
          <p:cNvPr id="15" name="Title 3">
            <a:extLst>
              <a:ext uri="{FF2B5EF4-FFF2-40B4-BE49-F238E27FC236}">
                <a16:creationId xmlns:a16="http://schemas.microsoft.com/office/drawing/2014/main" id="{9A73DC72-38A4-ECC9-99D1-F238234AE21A}"/>
              </a:ext>
            </a:extLst>
          </p:cNvPr>
          <p:cNvSpPr txBox="1">
            <a:spLocks/>
          </p:cNvSpPr>
          <p:nvPr/>
        </p:nvSpPr>
        <p:spPr>
          <a:xfrm>
            <a:off x="9423934" y="2141977"/>
            <a:ext cx="2473899" cy="310058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indent="-228600">
              <a:buAutoNum type="arabicPeriod"/>
            </a:pPr>
            <a:r>
              <a:rPr lang="en-ID" sz="1200" dirty="0"/>
              <a:t>Show information Loan Type Detail</a:t>
            </a:r>
            <a:endParaRPr lang="en-ID" sz="1000" dirty="0"/>
          </a:p>
          <a:p>
            <a:pPr marL="228600" indent="-228600">
              <a:buAutoNum type="arabicPeriod"/>
            </a:pPr>
            <a:r>
              <a:rPr lang="en-ID" sz="1200" dirty="0"/>
              <a:t>Show information Payment History</a:t>
            </a:r>
          </a:p>
        </p:txBody>
      </p:sp>
      <p:sp>
        <p:nvSpPr>
          <p:cNvPr id="16" name="Title 3">
            <a:extLst>
              <a:ext uri="{FF2B5EF4-FFF2-40B4-BE49-F238E27FC236}">
                <a16:creationId xmlns:a16="http://schemas.microsoft.com/office/drawing/2014/main" id="{5DA113C9-3858-8A22-B560-A8CE1591050B}"/>
              </a:ext>
            </a:extLst>
          </p:cNvPr>
          <p:cNvSpPr txBox="1">
            <a:spLocks/>
          </p:cNvSpPr>
          <p:nvPr/>
        </p:nvSpPr>
        <p:spPr>
          <a:xfrm>
            <a:off x="9423934" y="1512858"/>
            <a:ext cx="3164042" cy="747763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600" b="1" u="sng" dirty="0"/>
              <a:t>Loan Detail :</a:t>
            </a:r>
          </a:p>
        </p:txBody>
      </p:sp>
    </p:spTree>
    <p:extLst>
      <p:ext uri="{BB962C8B-B14F-4D97-AF65-F5344CB8AC3E}">
        <p14:creationId xmlns:p14="http://schemas.microsoft.com/office/powerpoint/2010/main" val="35162924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A69369A5-DEAE-4815-3639-747A09B1BB7A}"/>
              </a:ext>
            </a:extLst>
          </p:cNvPr>
          <p:cNvSpPr txBox="1">
            <a:spLocks/>
          </p:cNvSpPr>
          <p:nvPr/>
        </p:nvSpPr>
        <p:spPr>
          <a:xfrm>
            <a:off x="1524000" y="1333500"/>
            <a:ext cx="9144000" cy="17907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4800" b="1" dirty="0"/>
              <a:t>Thank you !</a:t>
            </a:r>
            <a:endParaRPr lang="en-ID" sz="4800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D5A4EFA-DB4B-8F59-584D-2E30DFC5CAEE}"/>
              </a:ext>
            </a:extLst>
          </p:cNvPr>
          <p:cNvSpPr txBox="1">
            <a:spLocks/>
          </p:cNvSpPr>
          <p:nvPr/>
        </p:nvSpPr>
        <p:spPr>
          <a:xfrm>
            <a:off x="1524000" y="2228850"/>
            <a:ext cx="9144000" cy="12876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SzPct val="25000"/>
              <a:buFont typeface="Segoe UI" panose="020B0502040204020203" pitchFamily="34" charset="0"/>
              <a:buChar char=" 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01638" indent="7938" algn="l" defTabSz="914400" rtl="0" eaLnBrk="1" latinLnBrk="0" hangingPunct="1">
              <a:lnSpc>
                <a:spcPct val="90000"/>
              </a:lnSpc>
              <a:spcBef>
                <a:spcPts val="600"/>
              </a:spcBef>
              <a:spcAft>
                <a:spcPts val="1200"/>
              </a:spcAft>
              <a:buFont typeface="Segoe UI" panose="020B0502040204020203" pitchFamily="34" charset="0"/>
              <a:buChar char=" 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egoe UI" panose="020B0502040204020203" pitchFamily="34" charset="0"/>
              <a:buChar char=" 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egoe UI" panose="020B0502040204020203" pitchFamily="34" charset="0"/>
              <a:buChar char="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Segoe UI" panose="020B0502040204020203" pitchFamily="34" charset="0"/>
              <a:buChar char=" 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Hopefully I </a:t>
            </a:r>
            <a:r>
              <a:rPr lang="en-US" sz="2400" dirty="0">
                <a:solidFill>
                  <a:schemeClr val="accent1"/>
                </a:solidFill>
              </a:rPr>
              <a:t>can contribute </a:t>
            </a:r>
            <a:r>
              <a:rPr lang="en-US" sz="2400" dirty="0"/>
              <a:t>to your </a:t>
            </a:r>
            <a:r>
              <a:rPr lang="en-US" sz="2400" dirty="0">
                <a:solidFill>
                  <a:schemeClr val="accent1"/>
                </a:solidFill>
              </a:rPr>
              <a:t>great team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1313AD1-97CE-26E8-1F8A-CF2BC50C3E4A}"/>
              </a:ext>
            </a:extLst>
          </p:cNvPr>
          <p:cNvSpPr txBox="1">
            <a:spLocks/>
          </p:cNvSpPr>
          <p:nvPr/>
        </p:nvSpPr>
        <p:spPr>
          <a:xfrm>
            <a:off x="9744636" y="5964102"/>
            <a:ext cx="2447364" cy="495232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kern="1200">
                <a:solidFill>
                  <a:srgbClr val="408E93"/>
                </a:solidFill>
                <a:latin typeface="Agency FB" panose="020B0503020202020204" pitchFamily="34" charset="0"/>
                <a:ea typeface="+mj-ea"/>
                <a:cs typeface="Segoe UI Light" panose="020B0502040204020203" pitchFamily="34" charset="0"/>
              </a:defRPr>
            </a:lvl1pPr>
          </a:lstStyle>
          <a:p>
            <a:pPr>
              <a:spcBef>
                <a:spcPts val="1000"/>
              </a:spcBef>
            </a:pPr>
            <a:r>
              <a:rPr lang="en-US" sz="1800" b="1" dirty="0">
                <a:solidFill>
                  <a:schemeClr val="accent1"/>
                </a:solidFill>
                <a:latin typeface="+mj-lt"/>
                <a:ea typeface="+mn-ea"/>
                <a:cs typeface="+mn-cs"/>
              </a:rPr>
              <a:t>07 December 2023</a:t>
            </a:r>
          </a:p>
        </p:txBody>
      </p:sp>
    </p:spTree>
    <p:extLst>
      <p:ext uri="{BB962C8B-B14F-4D97-AF65-F5344CB8AC3E}">
        <p14:creationId xmlns:p14="http://schemas.microsoft.com/office/powerpoint/2010/main" val="1468383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Microservices API Architecture</a:t>
            </a:r>
          </a:p>
        </p:txBody>
      </p:sp>
      <p:sp>
        <p:nvSpPr>
          <p:cNvPr id="83" name="Title 3">
            <a:extLst>
              <a:ext uri="{FF2B5EF4-FFF2-40B4-BE49-F238E27FC236}">
                <a16:creationId xmlns:a16="http://schemas.microsoft.com/office/drawing/2014/main" id="{9329E976-91BE-6899-A928-FDD9002DBD15}"/>
              </a:ext>
            </a:extLst>
          </p:cNvPr>
          <p:cNvSpPr txBox="1">
            <a:spLocks/>
          </p:cNvSpPr>
          <p:nvPr/>
        </p:nvSpPr>
        <p:spPr>
          <a:xfrm>
            <a:off x="424612" y="2782245"/>
            <a:ext cx="1147423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000" b="1" dirty="0"/>
              <a:t>XYZ Loan Apps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163984-5FA2-ECF8-493D-8AF0E8EB3D00}"/>
              </a:ext>
            </a:extLst>
          </p:cNvPr>
          <p:cNvSpPr/>
          <p:nvPr/>
        </p:nvSpPr>
        <p:spPr>
          <a:xfrm>
            <a:off x="3602493" y="2033493"/>
            <a:ext cx="805070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API Gateway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0FD147-38CB-4561-E6A4-BBF8B5FFD85C}"/>
              </a:ext>
            </a:extLst>
          </p:cNvPr>
          <p:cNvSpPr/>
          <p:nvPr/>
        </p:nvSpPr>
        <p:spPr>
          <a:xfrm>
            <a:off x="3139977" y="4314226"/>
            <a:ext cx="805070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tx1"/>
                </a:solidFill>
              </a:rPr>
              <a:t>Loan Services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70F69C-2CD2-90B0-2BB6-BFE508A9BE6A}"/>
              </a:ext>
            </a:extLst>
          </p:cNvPr>
          <p:cNvSpPr/>
          <p:nvPr/>
        </p:nvSpPr>
        <p:spPr>
          <a:xfrm>
            <a:off x="1914688" y="4307310"/>
            <a:ext cx="805070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</a:rPr>
              <a:t>CustomerManagement</a:t>
            </a:r>
            <a:r>
              <a:rPr lang="en-US" sz="1000" dirty="0">
                <a:solidFill>
                  <a:schemeClr val="tx1"/>
                </a:solidFill>
              </a:rPr>
              <a:t> Services</a:t>
            </a:r>
            <a:endParaRPr lang="en-ID" sz="1000" dirty="0">
              <a:solidFill>
                <a:schemeClr val="tx1"/>
              </a:solidFill>
            </a:endParaRPr>
          </a:p>
        </p:txBody>
      </p:sp>
      <p:sp>
        <p:nvSpPr>
          <p:cNvPr id="10" name="Flowchart: Magnetic Disk 9">
            <a:extLst>
              <a:ext uri="{FF2B5EF4-FFF2-40B4-BE49-F238E27FC236}">
                <a16:creationId xmlns:a16="http://schemas.microsoft.com/office/drawing/2014/main" id="{9BA09E16-5725-F08D-44C0-ECFC4215A2A2}"/>
              </a:ext>
            </a:extLst>
          </p:cNvPr>
          <p:cNvSpPr/>
          <p:nvPr/>
        </p:nvSpPr>
        <p:spPr>
          <a:xfrm>
            <a:off x="3214581" y="5413481"/>
            <a:ext cx="669727" cy="386158"/>
          </a:xfrm>
          <a:prstGeom prst="flowChartMagneticDisk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800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76C807D4-36E3-833C-783D-D494CF48AAAC}"/>
              </a:ext>
            </a:extLst>
          </p:cNvPr>
          <p:cNvCxnSpPr>
            <a:cxnSpLocks/>
            <a:stCxn id="8" idx="2"/>
            <a:endCxn id="10" idx="1"/>
          </p:cNvCxnSpPr>
          <p:nvPr/>
        </p:nvCxnSpPr>
        <p:spPr>
          <a:xfrm>
            <a:off x="3542512" y="4702333"/>
            <a:ext cx="6933" cy="711148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54B7FC46-26FB-CA2C-03FD-601F4DD21D41}"/>
              </a:ext>
            </a:extLst>
          </p:cNvPr>
          <p:cNvCxnSpPr>
            <a:cxnSpLocks/>
            <a:stCxn id="9" idx="2"/>
            <a:endCxn id="106" idx="1"/>
          </p:cNvCxnSpPr>
          <p:nvPr/>
        </p:nvCxnSpPr>
        <p:spPr>
          <a:xfrm flipH="1">
            <a:off x="2315669" y="4695417"/>
            <a:ext cx="1554" cy="718064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5262F06-A519-E91E-D3E7-EC6D920EC840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1167949" y="2224499"/>
            <a:ext cx="2434544" cy="304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4C96991C-4E75-D6AE-BE25-BFCE86C96267}"/>
              </a:ext>
            </a:extLst>
          </p:cNvPr>
          <p:cNvSpPr/>
          <p:nvPr/>
        </p:nvSpPr>
        <p:spPr>
          <a:xfrm>
            <a:off x="4350387" y="4311793"/>
            <a:ext cx="798273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Payment Service</a:t>
            </a:r>
            <a:endParaRPr lang="en-ID" sz="900" dirty="0">
              <a:solidFill>
                <a:schemeClr val="tx1"/>
              </a:solidFill>
            </a:endParaRPr>
          </a:p>
        </p:txBody>
      </p:sp>
      <p:sp>
        <p:nvSpPr>
          <p:cNvPr id="106" name="Flowchart: Magnetic Disk 105">
            <a:extLst>
              <a:ext uri="{FF2B5EF4-FFF2-40B4-BE49-F238E27FC236}">
                <a16:creationId xmlns:a16="http://schemas.microsoft.com/office/drawing/2014/main" id="{3E2870C8-EF89-42F4-5D52-80CEF52C0FEC}"/>
              </a:ext>
            </a:extLst>
          </p:cNvPr>
          <p:cNvSpPr/>
          <p:nvPr/>
        </p:nvSpPr>
        <p:spPr>
          <a:xfrm>
            <a:off x="1963180" y="5413481"/>
            <a:ext cx="704978" cy="386158"/>
          </a:xfrm>
          <a:prstGeom prst="flowChartMagneticDisk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800" dirty="0"/>
          </a:p>
        </p:txBody>
      </p:sp>
      <p:sp>
        <p:nvSpPr>
          <p:cNvPr id="134" name="Title 3">
            <a:extLst>
              <a:ext uri="{FF2B5EF4-FFF2-40B4-BE49-F238E27FC236}">
                <a16:creationId xmlns:a16="http://schemas.microsoft.com/office/drawing/2014/main" id="{C2EA7BD3-B501-B8E9-4114-9393F433DC87}"/>
              </a:ext>
            </a:extLst>
          </p:cNvPr>
          <p:cNvSpPr txBox="1">
            <a:spLocks/>
          </p:cNvSpPr>
          <p:nvPr/>
        </p:nvSpPr>
        <p:spPr>
          <a:xfrm>
            <a:off x="1810963" y="1853975"/>
            <a:ext cx="1294354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1000" b="1" dirty="0"/>
              <a:t>HTTPS : Rest API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500650B-CCCE-6554-47AE-862AD24E7C41}"/>
              </a:ext>
            </a:extLst>
          </p:cNvPr>
          <p:cNvSpPr/>
          <p:nvPr/>
        </p:nvSpPr>
        <p:spPr>
          <a:xfrm>
            <a:off x="1822744" y="3236938"/>
            <a:ext cx="7369102" cy="1748368"/>
          </a:xfrm>
          <a:prstGeom prst="rect">
            <a:avLst/>
          </a:prstGeom>
          <a:noFill/>
          <a:ln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9" name="Title 3">
            <a:extLst>
              <a:ext uri="{FF2B5EF4-FFF2-40B4-BE49-F238E27FC236}">
                <a16:creationId xmlns:a16="http://schemas.microsoft.com/office/drawing/2014/main" id="{EDC989AD-6BC6-71BB-358E-2FE41A6E7486}"/>
              </a:ext>
            </a:extLst>
          </p:cNvPr>
          <p:cNvSpPr txBox="1">
            <a:spLocks/>
          </p:cNvSpPr>
          <p:nvPr/>
        </p:nvSpPr>
        <p:spPr>
          <a:xfrm>
            <a:off x="8257614" y="2848831"/>
            <a:ext cx="1033954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900" b="1" dirty="0"/>
              <a:t>Microservices API</a:t>
            </a:r>
          </a:p>
        </p:txBody>
      </p:sp>
      <p:cxnSp>
        <p:nvCxnSpPr>
          <p:cNvPr id="119" name="Straight Arrow Connector 110">
            <a:extLst>
              <a:ext uri="{FF2B5EF4-FFF2-40B4-BE49-F238E27FC236}">
                <a16:creationId xmlns:a16="http://schemas.microsoft.com/office/drawing/2014/main" id="{487AEF99-3213-383A-E418-F58AED19E5C6}"/>
              </a:ext>
            </a:extLst>
          </p:cNvPr>
          <p:cNvCxnSpPr>
            <a:cxnSpLocks/>
            <a:stCxn id="6" idx="2"/>
            <a:endCxn id="8" idx="0"/>
          </p:cNvCxnSpPr>
          <p:nvPr/>
        </p:nvCxnSpPr>
        <p:spPr>
          <a:xfrm rot="5400000">
            <a:off x="2827457" y="3136655"/>
            <a:ext cx="1892626" cy="46251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10">
            <a:extLst>
              <a:ext uri="{FF2B5EF4-FFF2-40B4-BE49-F238E27FC236}">
                <a16:creationId xmlns:a16="http://schemas.microsoft.com/office/drawing/2014/main" id="{AC4A5C45-6D3D-BD10-921D-C093370F870F}"/>
              </a:ext>
            </a:extLst>
          </p:cNvPr>
          <p:cNvCxnSpPr>
            <a:cxnSpLocks/>
            <a:stCxn id="6" idx="2"/>
            <a:endCxn id="60" idx="0"/>
          </p:cNvCxnSpPr>
          <p:nvPr/>
        </p:nvCxnSpPr>
        <p:spPr>
          <a:xfrm rot="16200000" flipH="1">
            <a:off x="3432180" y="2994448"/>
            <a:ext cx="1890193" cy="744496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>
            <a:extLst>
              <a:ext uri="{FF2B5EF4-FFF2-40B4-BE49-F238E27FC236}">
                <a16:creationId xmlns:a16="http://schemas.microsoft.com/office/drawing/2014/main" id="{4BF636FA-C38E-A814-19C7-E509F9EFDAFE}"/>
              </a:ext>
            </a:extLst>
          </p:cNvPr>
          <p:cNvSpPr/>
          <p:nvPr/>
        </p:nvSpPr>
        <p:spPr>
          <a:xfrm>
            <a:off x="1805877" y="5261355"/>
            <a:ext cx="1087820" cy="733342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C102157A-9A0D-337B-7ED0-14961D5F0C0B}"/>
              </a:ext>
            </a:extLst>
          </p:cNvPr>
          <p:cNvSpPr/>
          <p:nvPr/>
        </p:nvSpPr>
        <p:spPr>
          <a:xfrm>
            <a:off x="3004878" y="5260979"/>
            <a:ext cx="1087820" cy="733342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BA3A1A-CC71-641D-A177-7A0EF3305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399" y="1399653"/>
            <a:ext cx="686338" cy="1402761"/>
          </a:xfrm>
          <a:prstGeom prst="rect">
            <a:avLst/>
          </a:prstGeom>
        </p:spPr>
      </p:pic>
      <p:cxnSp>
        <p:nvCxnSpPr>
          <p:cNvPr id="3" name="Straight Arrow Connector 110">
            <a:extLst>
              <a:ext uri="{FF2B5EF4-FFF2-40B4-BE49-F238E27FC236}">
                <a16:creationId xmlns:a16="http://schemas.microsoft.com/office/drawing/2014/main" id="{B0FC123F-5426-7B3A-8767-251D3B6CA386}"/>
              </a:ext>
            </a:extLst>
          </p:cNvPr>
          <p:cNvCxnSpPr>
            <a:cxnSpLocks/>
            <a:stCxn id="6" idx="2"/>
            <a:endCxn id="9" idx="0"/>
          </p:cNvCxnSpPr>
          <p:nvPr/>
        </p:nvCxnSpPr>
        <p:spPr>
          <a:xfrm rot="5400000">
            <a:off x="2218271" y="2520553"/>
            <a:ext cx="1885710" cy="1687805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Flowchart: Magnetic Disk 10">
            <a:extLst>
              <a:ext uri="{FF2B5EF4-FFF2-40B4-BE49-F238E27FC236}">
                <a16:creationId xmlns:a16="http://schemas.microsoft.com/office/drawing/2014/main" id="{A172AF06-9882-EB8D-E06F-CBFFCAB0754B}"/>
              </a:ext>
            </a:extLst>
          </p:cNvPr>
          <p:cNvSpPr/>
          <p:nvPr/>
        </p:nvSpPr>
        <p:spPr>
          <a:xfrm>
            <a:off x="4407563" y="5413481"/>
            <a:ext cx="702034" cy="386158"/>
          </a:xfrm>
          <a:prstGeom prst="flowChartMagneticDisk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8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185991-9556-A578-D814-F7F9B6872882}"/>
              </a:ext>
            </a:extLst>
          </p:cNvPr>
          <p:cNvSpPr/>
          <p:nvPr/>
        </p:nvSpPr>
        <p:spPr>
          <a:xfrm>
            <a:off x="4223198" y="5260979"/>
            <a:ext cx="1087820" cy="733342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A169E7-C9CC-13FB-DBAB-0BF2C3E72630}"/>
              </a:ext>
            </a:extLst>
          </p:cNvPr>
          <p:cNvSpPr/>
          <p:nvPr/>
        </p:nvSpPr>
        <p:spPr>
          <a:xfrm>
            <a:off x="6475572" y="4307309"/>
            <a:ext cx="798273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Auth Services</a:t>
            </a:r>
            <a:endParaRPr lang="en-ID" sz="900" dirty="0">
              <a:solidFill>
                <a:schemeClr val="tx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8DC9224-559E-DA51-BA86-63EA0C64145F}"/>
              </a:ext>
            </a:extLst>
          </p:cNvPr>
          <p:cNvSpPr/>
          <p:nvPr/>
        </p:nvSpPr>
        <p:spPr>
          <a:xfrm>
            <a:off x="8225786" y="4307308"/>
            <a:ext cx="798273" cy="38810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>
                <a:solidFill>
                  <a:schemeClr val="tx1"/>
                </a:solidFill>
              </a:rPr>
              <a:t>Notification Services</a:t>
            </a:r>
            <a:endParaRPr lang="en-ID" sz="900" dirty="0">
              <a:solidFill>
                <a:schemeClr val="tx1"/>
              </a:solidFill>
            </a:endParaRPr>
          </a:p>
        </p:txBody>
      </p:sp>
      <p:sp>
        <p:nvSpPr>
          <p:cNvPr id="29" name="Flowchart: Magnetic Disk 28">
            <a:extLst>
              <a:ext uri="{FF2B5EF4-FFF2-40B4-BE49-F238E27FC236}">
                <a16:creationId xmlns:a16="http://schemas.microsoft.com/office/drawing/2014/main" id="{F4E5BF8B-09A0-31E8-3FEC-510D7DA99E98}"/>
              </a:ext>
            </a:extLst>
          </p:cNvPr>
          <p:cNvSpPr/>
          <p:nvPr/>
        </p:nvSpPr>
        <p:spPr>
          <a:xfrm>
            <a:off x="6502649" y="5413481"/>
            <a:ext cx="771196" cy="386158"/>
          </a:xfrm>
          <a:prstGeom prst="flowChartMagneticDisk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800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BFB5E6F-424B-73A4-14DC-45F69987BBFA}"/>
              </a:ext>
            </a:extLst>
          </p:cNvPr>
          <p:cNvSpPr/>
          <p:nvPr/>
        </p:nvSpPr>
        <p:spPr>
          <a:xfrm>
            <a:off x="6345472" y="5260979"/>
            <a:ext cx="1087820" cy="733342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0DC001B-70DC-51DF-3DA3-3B72CF8EC1F0}"/>
              </a:ext>
            </a:extLst>
          </p:cNvPr>
          <p:cNvCxnSpPr>
            <a:cxnSpLocks/>
            <a:stCxn id="20" idx="2"/>
            <a:endCxn id="29" idx="1"/>
          </p:cNvCxnSpPr>
          <p:nvPr/>
        </p:nvCxnSpPr>
        <p:spPr>
          <a:xfrm>
            <a:off x="6874709" y="4695416"/>
            <a:ext cx="13538" cy="718065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9244331-B372-A460-554E-07610BD32F84}"/>
              </a:ext>
            </a:extLst>
          </p:cNvPr>
          <p:cNvCxnSpPr>
            <a:cxnSpLocks/>
            <a:stCxn id="60" idx="2"/>
            <a:endCxn id="11" idx="1"/>
          </p:cNvCxnSpPr>
          <p:nvPr/>
        </p:nvCxnSpPr>
        <p:spPr>
          <a:xfrm>
            <a:off x="4749524" y="4699900"/>
            <a:ext cx="9056" cy="713581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Flowchart: Magnetic Disk 41">
            <a:extLst>
              <a:ext uri="{FF2B5EF4-FFF2-40B4-BE49-F238E27FC236}">
                <a16:creationId xmlns:a16="http://schemas.microsoft.com/office/drawing/2014/main" id="{A5DA5F7F-4BBE-1FBB-E573-7E496B3E31B8}"/>
              </a:ext>
            </a:extLst>
          </p:cNvPr>
          <p:cNvSpPr/>
          <p:nvPr/>
        </p:nvSpPr>
        <p:spPr>
          <a:xfrm>
            <a:off x="8284474" y="5434571"/>
            <a:ext cx="712509" cy="386158"/>
          </a:xfrm>
          <a:prstGeom prst="flowChartMagneticDisk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8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E72980D-E88A-729D-DD0D-A3E6A83CCC61}"/>
              </a:ext>
            </a:extLst>
          </p:cNvPr>
          <p:cNvSpPr/>
          <p:nvPr/>
        </p:nvSpPr>
        <p:spPr>
          <a:xfrm>
            <a:off x="8085696" y="5260979"/>
            <a:ext cx="1087820" cy="733342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0C78463-560E-65DE-AC4E-CE4C4F90DCCE}"/>
              </a:ext>
            </a:extLst>
          </p:cNvPr>
          <p:cNvCxnSpPr>
            <a:cxnSpLocks/>
            <a:stCxn id="21" idx="2"/>
            <a:endCxn id="42" idx="1"/>
          </p:cNvCxnSpPr>
          <p:nvPr/>
        </p:nvCxnSpPr>
        <p:spPr>
          <a:xfrm>
            <a:off x="8624923" y="4695415"/>
            <a:ext cx="15806" cy="739156"/>
          </a:xfrm>
          <a:prstGeom prst="straightConnector1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CCDD1A29-E2F5-3E00-3D9F-773B29653EE0}"/>
              </a:ext>
            </a:extLst>
          </p:cNvPr>
          <p:cNvSpPr/>
          <p:nvPr/>
        </p:nvSpPr>
        <p:spPr>
          <a:xfrm>
            <a:off x="5532909" y="3546485"/>
            <a:ext cx="805070" cy="6270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sz="1000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B3CBFDA-31D2-0FFD-A364-C02FB3EE31F1}"/>
              </a:ext>
            </a:extLst>
          </p:cNvPr>
          <p:cNvSpPr/>
          <p:nvPr/>
        </p:nvSpPr>
        <p:spPr>
          <a:xfrm>
            <a:off x="5634404" y="3855413"/>
            <a:ext cx="602075" cy="25410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token</a:t>
            </a:r>
            <a:endParaRPr lang="en-ID" sz="900" dirty="0"/>
          </a:p>
        </p:txBody>
      </p:sp>
      <p:sp>
        <p:nvSpPr>
          <p:cNvPr id="52" name="Title 3">
            <a:extLst>
              <a:ext uri="{FF2B5EF4-FFF2-40B4-BE49-F238E27FC236}">
                <a16:creationId xmlns:a16="http://schemas.microsoft.com/office/drawing/2014/main" id="{345B6EE4-F637-7D14-2620-B91FFC30519C}"/>
              </a:ext>
            </a:extLst>
          </p:cNvPr>
          <p:cNvSpPr txBox="1">
            <a:spLocks/>
          </p:cNvSpPr>
          <p:nvPr/>
        </p:nvSpPr>
        <p:spPr>
          <a:xfrm>
            <a:off x="5536309" y="3517791"/>
            <a:ext cx="801669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900" b="1" dirty="0"/>
              <a:t>Message Broker</a:t>
            </a:r>
          </a:p>
        </p:txBody>
      </p:sp>
      <p:cxnSp>
        <p:nvCxnSpPr>
          <p:cNvPr id="57" name="Straight Arrow Connector 110">
            <a:extLst>
              <a:ext uri="{FF2B5EF4-FFF2-40B4-BE49-F238E27FC236}">
                <a16:creationId xmlns:a16="http://schemas.microsoft.com/office/drawing/2014/main" id="{1A775F81-7536-5D9A-DE11-2F2A009FC82E}"/>
              </a:ext>
            </a:extLst>
          </p:cNvPr>
          <p:cNvCxnSpPr>
            <a:cxnSpLocks/>
            <a:stCxn id="20" idx="1"/>
            <a:endCxn id="49" idx="2"/>
          </p:cNvCxnSpPr>
          <p:nvPr/>
        </p:nvCxnSpPr>
        <p:spPr>
          <a:xfrm rot="10800000">
            <a:off x="5935442" y="4109517"/>
            <a:ext cx="540130" cy="391846"/>
          </a:xfrm>
          <a:prstGeom prst="bentConnector2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Title 3">
            <a:extLst>
              <a:ext uri="{FF2B5EF4-FFF2-40B4-BE49-F238E27FC236}">
                <a16:creationId xmlns:a16="http://schemas.microsoft.com/office/drawing/2014/main" id="{522FCAD0-2052-DE63-D3FB-B6EB17E615E8}"/>
              </a:ext>
            </a:extLst>
          </p:cNvPr>
          <p:cNvSpPr txBox="1">
            <a:spLocks/>
          </p:cNvSpPr>
          <p:nvPr/>
        </p:nvSpPr>
        <p:spPr>
          <a:xfrm>
            <a:off x="6303970" y="2464228"/>
            <a:ext cx="650652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900" b="1" dirty="0"/>
              <a:t>Subscribe</a:t>
            </a:r>
          </a:p>
        </p:txBody>
      </p:sp>
      <p:sp>
        <p:nvSpPr>
          <p:cNvPr id="74" name="Title 3">
            <a:extLst>
              <a:ext uri="{FF2B5EF4-FFF2-40B4-BE49-F238E27FC236}">
                <a16:creationId xmlns:a16="http://schemas.microsoft.com/office/drawing/2014/main" id="{0EF58DEE-72E9-9138-1BD2-DC66D512EA5E}"/>
              </a:ext>
            </a:extLst>
          </p:cNvPr>
          <p:cNvSpPr txBox="1">
            <a:spLocks/>
          </p:cNvSpPr>
          <p:nvPr/>
        </p:nvSpPr>
        <p:spPr>
          <a:xfrm>
            <a:off x="5798932" y="4463503"/>
            <a:ext cx="650652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900" b="1" dirty="0"/>
              <a:t>Publish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6DBDD449-7BE1-F3E3-A304-FE33C6552289}"/>
              </a:ext>
            </a:extLst>
          </p:cNvPr>
          <p:cNvSpPr txBox="1"/>
          <p:nvPr/>
        </p:nvSpPr>
        <p:spPr>
          <a:xfrm>
            <a:off x="1965675" y="5477357"/>
            <a:ext cx="637126" cy="300586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Customer</a:t>
            </a:r>
            <a:endParaRPr lang="en-ID" sz="10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AD25FE3-08C2-D46E-8E08-E76780DDB86C}"/>
              </a:ext>
            </a:extLst>
          </p:cNvPr>
          <p:cNvSpPr txBox="1"/>
          <p:nvPr/>
        </p:nvSpPr>
        <p:spPr>
          <a:xfrm>
            <a:off x="3305905" y="5456267"/>
            <a:ext cx="637126" cy="300586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Loan</a:t>
            </a:r>
            <a:endParaRPr lang="en-ID" sz="10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FF1EC057-7C83-5ACE-200B-7F5E7E0B4658}"/>
              </a:ext>
            </a:extLst>
          </p:cNvPr>
          <p:cNvSpPr txBox="1"/>
          <p:nvPr/>
        </p:nvSpPr>
        <p:spPr>
          <a:xfrm>
            <a:off x="4418195" y="5456267"/>
            <a:ext cx="637126" cy="300586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10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Payment</a:t>
            </a:r>
            <a:endParaRPr lang="en-ID" sz="10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3F95B613-B5BD-26F0-88ED-C1E0D974BE81}"/>
              </a:ext>
            </a:extLst>
          </p:cNvPr>
          <p:cNvSpPr txBox="1"/>
          <p:nvPr/>
        </p:nvSpPr>
        <p:spPr>
          <a:xfrm>
            <a:off x="6481717" y="5477357"/>
            <a:ext cx="637126" cy="300586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8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Administration</a:t>
            </a:r>
            <a:endParaRPr lang="en-ID" sz="8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D95CEE2-B699-F304-5554-BE3391740835}"/>
              </a:ext>
            </a:extLst>
          </p:cNvPr>
          <p:cNvSpPr txBox="1"/>
          <p:nvPr/>
        </p:nvSpPr>
        <p:spPr>
          <a:xfrm>
            <a:off x="8268316" y="5499053"/>
            <a:ext cx="637126" cy="300586"/>
          </a:xfrm>
          <a:prstGeom prst="rect">
            <a:avLst/>
          </a:prstGeom>
        </p:spPr>
        <p:txBody>
          <a:bodyPr vert="horz" wrap="none" lIns="91440" tIns="45720" rIns="91440" bIns="45720" rtlCol="0">
            <a:noAutofit/>
          </a:bodyPr>
          <a:lstStyle/>
          <a:p>
            <a:pPr marL="0" indent="0" algn="l">
              <a:lnSpc>
                <a:spcPts val="1800"/>
              </a:lnSpc>
              <a:spcAft>
                <a:spcPts val="600"/>
              </a:spcAft>
              <a:buNone/>
            </a:pPr>
            <a:r>
              <a:rPr lang="en-US" sz="900" dirty="0">
                <a:solidFill>
                  <a:prstClr val="black">
                    <a:lumMod val="75000"/>
                    <a:lumOff val="25000"/>
                  </a:prst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Notification</a:t>
            </a:r>
            <a:endParaRPr lang="en-ID" sz="900" dirty="0">
              <a:solidFill>
                <a:prstClr val="black">
                  <a:lumMod val="75000"/>
                  <a:lumOff val="25000"/>
                </a:prst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2" name="Title 3">
            <a:extLst>
              <a:ext uri="{FF2B5EF4-FFF2-40B4-BE49-F238E27FC236}">
                <a16:creationId xmlns:a16="http://schemas.microsoft.com/office/drawing/2014/main" id="{20FC7569-0DA2-6312-3CC8-7B40FBA19B98}"/>
              </a:ext>
            </a:extLst>
          </p:cNvPr>
          <p:cNvSpPr txBox="1">
            <a:spLocks/>
          </p:cNvSpPr>
          <p:nvPr/>
        </p:nvSpPr>
        <p:spPr>
          <a:xfrm>
            <a:off x="1647137" y="3591453"/>
            <a:ext cx="833226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900" b="1" dirty="0"/>
              <a:t>Rest API</a:t>
            </a:r>
          </a:p>
        </p:txBody>
      </p:sp>
      <p:sp>
        <p:nvSpPr>
          <p:cNvPr id="113" name="Title 3">
            <a:extLst>
              <a:ext uri="{FF2B5EF4-FFF2-40B4-BE49-F238E27FC236}">
                <a16:creationId xmlns:a16="http://schemas.microsoft.com/office/drawing/2014/main" id="{2B77E013-4973-9460-015F-4B3405178CD8}"/>
              </a:ext>
            </a:extLst>
          </p:cNvPr>
          <p:cNvSpPr txBox="1">
            <a:spLocks/>
          </p:cNvSpPr>
          <p:nvPr/>
        </p:nvSpPr>
        <p:spPr>
          <a:xfrm>
            <a:off x="2872738" y="3603850"/>
            <a:ext cx="833226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900" b="1" dirty="0"/>
              <a:t>Rest API</a:t>
            </a:r>
          </a:p>
        </p:txBody>
      </p:sp>
      <p:sp>
        <p:nvSpPr>
          <p:cNvPr id="114" name="Title 3">
            <a:extLst>
              <a:ext uri="{FF2B5EF4-FFF2-40B4-BE49-F238E27FC236}">
                <a16:creationId xmlns:a16="http://schemas.microsoft.com/office/drawing/2014/main" id="{E33A6F8C-9238-55B4-EC9B-55569F277AF4}"/>
              </a:ext>
            </a:extLst>
          </p:cNvPr>
          <p:cNvSpPr txBox="1">
            <a:spLocks/>
          </p:cNvSpPr>
          <p:nvPr/>
        </p:nvSpPr>
        <p:spPr>
          <a:xfrm>
            <a:off x="4093396" y="3602139"/>
            <a:ext cx="833226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900" b="1" dirty="0"/>
              <a:t>Rest API</a:t>
            </a: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2791F194-1415-A8C4-26C3-BBA52F3456F0}"/>
              </a:ext>
            </a:extLst>
          </p:cNvPr>
          <p:cNvSpPr/>
          <p:nvPr/>
        </p:nvSpPr>
        <p:spPr>
          <a:xfrm>
            <a:off x="9608630" y="1509823"/>
            <a:ext cx="2135030" cy="3475483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117" name="Picture 116">
            <a:extLst>
              <a:ext uri="{FF2B5EF4-FFF2-40B4-BE49-F238E27FC236}">
                <a16:creationId xmlns:a16="http://schemas.microsoft.com/office/drawing/2014/main" id="{C27FB1C7-9503-950C-E99D-62BD4902E6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46981" y="1600222"/>
            <a:ext cx="1022132" cy="1001357"/>
          </a:xfrm>
          <a:prstGeom prst="rect">
            <a:avLst/>
          </a:prstGeom>
        </p:spPr>
      </p:pic>
      <p:sp>
        <p:nvSpPr>
          <p:cNvPr id="120" name="Title 3">
            <a:extLst>
              <a:ext uri="{FF2B5EF4-FFF2-40B4-BE49-F238E27FC236}">
                <a16:creationId xmlns:a16="http://schemas.microsoft.com/office/drawing/2014/main" id="{B812B365-3953-CCB0-A4CD-7E5BB8B0A3B7}"/>
              </a:ext>
            </a:extLst>
          </p:cNvPr>
          <p:cNvSpPr txBox="1">
            <a:spLocks/>
          </p:cNvSpPr>
          <p:nvPr/>
        </p:nvSpPr>
        <p:spPr>
          <a:xfrm>
            <a:off x="10181516" y="2427644"/>
            <a:ext cx="1147423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000" b="1" dirty="0"/>
              <a:t>Email Notification</a:t>
            </a:r>
          </a:p>
        </p:txBody>
      </p:sp>
      <p:cxnSp>
        <p:nvCxnSpPr>
          <p:cNvPr id="121" name="Straight Arrow Connector 110">
            <a:extLst>
              <a:ext uri="{FF2B5EF4-FFF2-40B4-BE49-F238E27FC236}">
                <a16:creationId xmlns:a16="http://schemas.microsoft.com/office/drawing/2014/main" id="{FB2D7A7C-DA89-47D0-94BC-F00606965FFF}"/>
              </a:ext>
            </a:extLst>
          </p:cNvPr>
          <p:cNvCxnSpPr>
            <a:cxnSpLocks/>
            <a:stCxn id="21" idx="0"/>
            <a:endCxn id="117" idx="1"/>
          </p:cNvCxnSpPr>
          <p:nvPr/>
        </p:nvCxnSpPr>
        <p:spPr>
          <a:xfrm rot="5400000" flipH="1" flipV="1">
            <a:off x="8282749" y="2443076"/>
            <a:ext cx="2206407" cy="1522058"/>
          </a:xfrm>
          <a:prstGeom prst="bentConnector2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8" name="Picture 127">
            <a:extLst>
              <a:ext uri="{FF2B5EF4-FFF2-40B4-BE49-F238E27FC236}">
                <a16:creationId xmlns:a16="http://schemas.microsoft.com/office/drawing/2014/main" id="{8EA862CA-6A62-445E-E7C0-A216ADFCF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2324" y="3354985"/>
            <a:ext cx="1045193" cy="1057991"/>
          </a:xfrm>
          <a:prstGeom prst="rect">
            <a:avLst/>
          </a:prstGeom>
        </p:spPr>
      </p:pic>
      <p:sp>
        <p:nvSpPr>
          <p:cNvPr id="129" name="Title 3">
            <a:extLst>
              <a:ext uri="{FF2B5EF4-FFF2-40B4-BE49-F238E27FC236}">
                <a16:creationId xmlns:a16="http://schemas.microsoft.com/office/drawing/2014/main" id="{907F09BF-3DC0-1E6C-5A25-2F7153302EAE}"/>
              </a:ext>
            </a:extLst>
          </p:cNvPr>
          <p:cNvSpPr txBox="1">
            <a:spLocks/>
          </p:cNvSpPr>
          <p:nvPr/>
        </p:nvSpPr>
        <p:spPr>
          <a:xfrm>
            <a:off x="10022658" y="4251282"/>
            <a:ext cx="1543482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000" b="1" dirty="0" err="1"/>
              <a:t>WhatApps</a:t>
            </a:r>
            <a:r>
              <a:rPr lang="en-ID" sz="1000" b="1" dirty="0"/>
              <a:t> Notification</a:t>
            </a:r>
          </a:p>
        </p:txBody>
      </p:sp>
      <p:cxnSp>
        <p:nvCxnSpPr>
          <p:cNvPr id="130" name="Straight Arrow Connector 110">
            <a:extLst>
              <a:ext uri="{FF2B5EF4-FFF2-40B4-BE49-F238E27FC236}">
                <a16:creationId xmlns:a16="http://schemas.microsoft.com/office/drawing/2014/main" id="{712C82E9-A287-52B8-3427-B0D1678869DF}"/>
              </a:ext>
            </a:extLst>
          </p:cNvPr>
          <p:cNvCxnSpPr>
            <a:cxnSpLocks/>
            <a:stCxn id="21" idx="0"/>
            <a:endCxn id="128" idx="1"/>
          </p:cNvCxnSpPr>
          <p:nvPr/>
        </p:nvCxnSpPr>
        <p:spPr>
          <a:xfrm rot="5400000" flipH="1" flipV="1">
            <a:off x="9186960" y="3321945"/>
            <a:ext cx="423327" cy="1547401"/>
          </a:xfrm>
          <a:prstGeom prst="bentConnector2">
            <a:avLst/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6" name="Title 3">
            <a:extLst>
              <a:ext uri="{FF2B5EF4-FFF2-40B4-BE49-F238E27FC236}">
                <a16:creationId xmlns:a16="http://schemas.microsoft.com/office/drawing/2014/main" id="{F8F45184-3B3D-1E78-200C-C0F53B64347E}"/>
              </a:ext>
            </a:extLst>
          </p:cNvPr>
          <p:cNvSpPr txBox="1">
            <a:spLocks/>
          </p:cNvSpPr>
          <p:nvPr/>
        </p:nvSpPr>
        <p:spPr>
          <a:xfrm>
            <a:off x="8932010" y="3610258"/>
            <a:ext cx="833226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900" b="1" dirty="0"/>
              <a:t>Rest API</a:t>
            </a:r>
          </a:p>
        </p:txBody>
      </p:sp>
      <p:sp>
        <p:nvSpPr>
          <p:cNvPr id="138" name="Title 3">
            <a:extLst>
              <a:ext uri="{FF2B5EF4-FFF2-40B4-BE49-F238E27FC236}">
                <a16:creationId xmlns:a16="http://schemas.microsoft.com/office/drawing/2014/main" id="{36A5129C-9160-0C6C-4F95-6BE42CDF5EE3}"/>
              </a:ext>
            </a:extLst>
          </p:cNvPr>
          <p:cNvSpPr txBox="1">
            <a:spLocks/>
          </p:cNvSpPr>
          <p:nvPr/>
        </p:nvSpPr>
        <p:spPr>
          <a:xfrm>
            <a:off x="8932010" y="1753374"/>
            <a:ext cx="833226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900" b="1" dirty="0"/>
              <a:t>SMTP</a:t>
            </a:r>
          </a:p>
        </p:txBody>
      </p:sp>
      <p:cxnSp>
        <p:nvCxnSpPr>
          <p:cNvPr id="5" name="Straight Arrow Connector 110">
            <a:extLst>
              <a:ext uri="{FF2B5EF4-FFF2-40B4-BE49-F238E27FC236}">
                <a16:creationId xmlns:a16="http://schemas.microsoft.com/office/drawing/2014/main" id="{93D607F8-A020-7709-3C2D-E4B6B13554D3}"/>
              </a:ext>
            </a:extLst>
          </p:cNvPr>
          <p:cNvCxnSpPr>
            <a:cxnSpLocks/>
            <a:stCxn id="21" idx="0"/>
            <a:endCxn id="52" idx="2"/>
          </p:cNvCxnSpPr>
          <p:nvPr/>
        </p:nvCxnSpPr>
        <p:spPr>
          <a:xfrm rot="16200000" flipV="1">
            <a:off x="7060210" y="2742594"/>
            <a:ext cx="441648" cy="2687779"/>
          </a:xfrm>
          <a:prstGeom prst="bentConnector3">
            <a:avLst>
              <a:gd name="adj1" fmla="val 339185"/>
            </a:avLst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10">
            <a:extLst>
              <a:ext uri="{FF2B5EF4-FFF2-40B4-BE49-F238E27FC236}">
                <a16:creationId xmlns:a16="http://schemas.microsoft.com/office/drawing/2014/main" id="{F583519F-AD58-FC87-214D-071F9E494A6B}"/>
              </a:ext>
            </a:extLst>
          </p:cNvPr>
          <p:cNvCxnSpPr>
            <a:cxnSpLocks/>
            <a:stCxn id="6" idx="2"/>
            <a:endCxn id="20" idx="0"/>
          </p:cNvCxnSpPr>
          <p:nvPr/>
        </p:nvCxnSpPr>
        <p:spPr>
          <a:xfrm rot="16200000" flipH="1">
            <a:off x="4497014" y="1929613"/>
            <a:ext cx="1885709" cy="2869681"/>
          </a:xfrm>
          <a:prstGeom prst="bentConnector3">
            <a:avLst>
              <a:gd name="adj1" fmla="val 50001"/>
            </a:avLst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110">
            <a:extLst>
              <a:ext uri="{FF2B5EF4-FFF2-40B4-BE49-F238E27FC236}">
                <a16:creationId xmlns:a16="http://schemas.microsoft.com/office/drawing/2014/main" id="{A875E5DB-49D4-DEA0-E0E7-3F2D50171D7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6080258" y="1769562"/>
            <a:ext cx="6918" cy="5082411"/>
          </a:xfrm>
          <a:prstGeom prst="bentConnector3">
            <a:avLst>
              <a:gd name="adj1" fmla="val 13748714"/>
            </a:avLst>
          </a:prstGeom>
          <a:ln>
            <a:solidFill>
              <a:schemeClr val="tx1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itle 3">
            <a:extLst>
              <a:ext uri="{FF2B5EF4-FFF2-40B4-BE49-F238E27FC236}">
                <a16:creationId xmlns:a16="http://schemas.microsoft.com/office/drawing/2014/main" id="{F616F0D8-07F6-7C5A-1FFD-0C3866AA7EBC}"/>
              </a:ext>
            </a:extLst>
          </p:cNvPr>
          <p:cNvSpPr txBox="1">
            <a:spLocks/>
          </p:cNvSpPr>
          <p:nvPr/>
        </p:nvSpPr>
        <p:spPr>
          <a:xfrm>
            <a:off x="7936516" y="3570879"/>
            <a:ext cx="833226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900" b="1" dirty="0"/>
              <a:t>Rest API</a:t>
            </a:r>
          </a:p>
        </p:txBody>
      </p:sp>
      <p:sp>
        <p:nvSpPr>
          <p:cNvPr id="39" name="Title 3">
            <a:extLst>
              <a:ext uri="{FF2B5EF4-FFF2-40B4-BE49-F238E27FC236}">
                <a16:creationId xmlns:a16="http://schemas.microsoft.com/office/drawing/2014/main" id="{0BCC1B6C-AC01-0AF2-208E-713D405A9C53}"/>
              </a:ext>
            </a:extLst>
          </p:cNvPr>
          <p:cNvSpPr txBox="1">
            <a:spLocks/>
          </p:cNvSpPr>
          <p:nvPr/>
        </p:nvSpPr>
        <p:spPr>
          <a:xfrm>
            <a:off x="6732935" y="3610258"/>
            <a:ext cx="833226" cy="34786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D" sz="900" b="1" dirty="0"/>
              <a:t>Rest API</a:t>
            </a:r>
          </a:p>
        </p:txBody>
      </p:sp>
    </p:spTree>
    <p:extLst>
      <p:ext uri="{BB962C8B-B14F-4D97-AF65-F5344CB8AC3E}">
        <p14:creationId xmlns:p14="http://schemas.microsoft.com/office/powerpoint/2010/main" val="862172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ERD (Entity Relationship Diagram) – </a:t>
            </a:r>
            <a:r>
              <a:rPr lang="en-US" b="1" dirty="0"/>
              <a:t>XYZ Loan Apps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22433E0-13F1-7441-85BB-0DEDD9991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436" y="1268789"/>
            <a:ext cx="10389127" cy="514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263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/>
          <a:lstStyle/>
          <a:p>
            <a:r>
              <a:rPr lang="en-US" dirty="0"/>
              <a:t>Sequence Diagram – </a:t>
            </a:r>
            <a:r>
              <a:rPr lang="en-US" b="1" dirty="0"/>
              <a:t>XYZ Loan Apps : Registration &amp; Request Loan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2EA83B3-4FFE-2C91-A0CB-7D6233C83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494" y="1267237"/>
            <a:ext cx="11062970" cy="563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6012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>
            <a:normAutofit/>
          </a:bodyPr>
          <a:lstStyle/>
          <a:p>
            <a:r>
              <a:rPr lang="en-US" dirty="0"/>
              <a:t>API </a:t>
            </a:r>
            <a:r>
              <a:rPr lang="en-US" b="1" dirty="0" err="1"/>
              <a:t>CustomerManagement</a:t>
            </a:r>
            <a:r>
              <a:rPr lang="en-US" dirty="0"/>
              <a:t> Services</a:t>
            </a:r>
            <a:endParaRPr 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0B41BC4-F979-1A16-07EB-E28EBB5314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1137530"/>
              </p:ext>
            </p:extLst>
          </p:nvPr>
        </p:nvGraphicFramePr>
        <p:xfrm>
          <a:off x="604433" y="2836708"/>
          <a:ext cx="10983126" cy="1382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437">
                  <a:extLst>
                    <a:ext uri="{9D8B030D-6E8A-4147-A177-3AD203B41FA5}">
                      <a16:colId xmlns:a16="http://schemas.microsoft.com/office/drawing/2014/main" val="1857692452"/>
                    </a:ext>
                  </a:extLst>
                </a:gridCol>
                <a:gridCol w="2272748">
                  <a:extLst>
                    <a:ext uri="{9D8B030D-6E8A-4147-A177-3AD203B41FA5}">
                      <a16:colId xmlns:a16="http://schemas.microsoft.com/office/drawing/2014/main" val="1499253141"/>
                    </a:ext>
                  </a:extLst>
                </a:gridCol>
                <a:gridCol w="2666378">
                  <a:extLst>
                    <a:ext uri="{9D8B030D-6E8A-4147-A177-3AD203B41FA5}">
                      <a16:colId xmlns:a16="http://schemas.microsoft.com/office/drawing/2014/main" val="4202179837"/>
                    </a:ext>
                  </a:extLst>
                </a:gridCol>
                <a:gridCol w="1083986">
                  <a:extLst>
                    <a:ext uri="{9D8B030D-6E8A-4147-A177-3AD203B41FA5}">
                      <a16:colId xmlns:a16="http://schemas.microsoft.com/office/drawing/2014/main" val="903054505"/>
                    </a:ext>
                  </a:extLst>
                </a:gridCol>
                <a:gridCol w="2577056">
                  <a:extLst>
                    <a:ext uri="{9D8B030D-6E8A-4147-A177-3AD203B41FA5}">
                      <a16:colId xmlns:a16="http://schemas.microsoft.com/office/drawing/2014/main" val="2987537347"/>
                    </a:ext>
                  </a:extLst>
                </a:gridCol>
                <a:gridCol w="1830521">
                  <a:extLst>
                    <a:ext uri="{9D8B030D-6E8A-4147-A177-3AD203B41FA5}">
                      <a16:colId xmlns:a16="http://schemas.microsoft.com/office/drawing/2014/main" val="418601035"/>
                    </a:ext>
                  </a:extLst>
                </a:gridCol>
              </a:tblGrid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No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Entity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Service Name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Operation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Path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/>
                        <a:t>Yaml</a:t>
                      </a:r>
                      <a:endParaRPr lang="en-ID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7675686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1</a:t>
                      </a:r>
                      <a:endParaRPr lang="en-ID" sz="1000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r>
                        <a:rPr lang="en-US" sz="1000" dirty="0"/>
                        <a:t>Customer Management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Create Customer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POST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/customer</a:t>
                      </a:r>
                      <a:endParaRPr lang="en-ID" sz="1000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20049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Retrieve Customer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/customer/{Id}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504401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Search Customer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/customer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857685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4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Update Customer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PATCH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/customer/Id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226918"/>
                  </a:ext>
                </a:extLst>
              </a:tr>
            </a:tbl>
          </a:graphicData>
        </a:graphic>
      </p:graphicFrame>
      <p:sp>
        <p:nvSpPr>
          <p:cNvPr id="3" name="Title 3">
            <a:extLst>
              <a:ext uri="{FF2B5EF4-FFF2-40B4-BE49-F238E27FC236}">
                <a16:creationId xmlns:a16="http://schemas.microsoft.com/office/drawing/2014/main" id="{152AFF86-6B29-5BAD-939B-9F0D39970673}"/>
              </a:ext>
            </a:extLst>
          </p:cNvPr>
          <p:cNvSpPr txBox="1">
            <a:spLocks/>
          </p:cNvSpPr>
          <p:nvPr/>
        </p:nvSpPr>
        <p:spPr>
          <a:xfrm>
            <a:off x="604433" y="1376468"/>
            <a:ext cx="10983126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Endpoint URL  : https://xyzloan.com/customermanagement-service/v1/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F5C7B76E-E3A4-5F4D-BC40-1407FC006D01}"/>
              </a:ext>
            </a:extLst>
          </p:cNvPr>
          <p:cNvSpPr txBox="1">
            <a:spLocks/>
          </p:cNvSpPr>
          <p:nvPr/>
        </p:nvSpPr>
        <p:spPr>
          <a:xfrm>
            <a:off x="604432" y="1738739"/>
            <a:ext cx="10983127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Consumer       : API Gateway Services, Notification Services 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5433046-BAF6-F897-66D5-04A3490DC6EA}"/>
              </a:ext>
            </a:extLst>
          </p:cNvPr>
          <p:cNvSpPr txBox="1">
            <a:spLocks/>
          </p:cNvSpPr>
          <p:nvPr/>
        </p:nvSpPr>
        <p:spPr>
          <a:xfrm>
            <a:off x="604433" y="2106588"/>
            <a:ext cx="10983126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Description     : </a:t>
            </a:r>
            <a:r>
              <a:rPr lang="en-ID" sz="1400" dirty="0"/>
              <a:t>API </a:t>
            </a:r>
            <a:r>
              <a:rPr lang="en-US" sz="1400" dirty="0"/>
              <a:t>Customer Management</a:t>
            </a:r>
            <a:r>
              <a:rPr lang="en-ID" sz="1400" b="1" dirty="0"/>
              <a:t> 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DEFDBFC-6861-74FE-6417-04EDC73D903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9956428"/>
              </p:ext>
            </p:extLst>
          </p:nvPr>
        </p:nvGraphicFramePr>
        <p:xfrm>
          <a:off x="9953625" y="3385748"/>
          <a:ext cx="1408113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1407600" imgH="398520" progId="Package">
                  <p:embed/>
                </p:oleObj>
              </mc:Choice>
              <mc:Fallback>
                <p:oleObj name="Packager Shell Object" showAsIcon="1" r:id="rId2" imgW="1407600" imgH="398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953625" y="3385748"/>
                        <a:ext cx="1408113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4385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>
            <a:normAutofit/>
          </a:bodyPr>
          <a:lstStyle/>
          <a:p>
            <a:r>
              <a:rPr lang="en-US" dirty="0"/>
              <a:t>API </a:t>
            </a:r>
            <a:r>
              <a:rPr lang="en-US" b="1" dirty="0"/>
              <a:t>Loan</a:t>
            </a:r>
            <a:r>
              <a:rPr lang="en-US" dirty="0"/>
              <a:t> Services</a:t>
            </a:r>
            <a:endParaRPr 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0B41BC4-F979-1A16-07EB-E28EBB5314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8520790"/>
              </p:ext>
            </p:extLst>
          </p:nvPr>
        </p:nvGraphicFramePr>
        <p:xfrm>
          <a:off x="604433" y="2836708"/>
          <a:ext cx="10983128" cy="24884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437">
                  <a:extLst>
                    <a:ext uri="{9D8B030D-6E8A-4147-A177-3AD203B41FA5}">
                      <a16:colId xmlns:a16="http://schemas.microsoft.com/office/drawing/2014/main" val="1857692452"/>
                    </a:ext>
                  </a:extLst>
                </a:gridCol>
                <a:gridCol w="2272748">
                  <a:extLst>
                    <a:ext uri="{9D8B030D-6E8A-4147-A177-3AD203B41FA5}">
                      <a16:colId xmlns:a16="http://schemas.microsoft.com/office/drawing/2014/main" val="1499253141"/>
                    </a:ext>
                  </a:extLst>
                </a:gridCol>
                <a:gridCol w="2666379">
                  <a:extLst>
                    <a:ext uri="{9D8B030D-6E8A-4147-A177-3AD203B41FA5}">
                      <a16:colId xmlns:a16="http://schemas.microsoft.com/office/drawing/2014/main" val="4202179837"/>
                    </a:ext>
                  </a:extLst>
                </a:gridCol>
                <a:gridCol w="1083987">
                  <a:extLst>
                    <a:ext uri="{9D8B030D-6E8A-4147-A177-3AD203B41FA5}">
                      <a16:colId xmlns:a16="http://schemas.microsoft.com/office/drawing/2014/main" val="903054505"/>
                    </a:ext>
                  </a:extLst>
                </a:gridCol>
                <a:gridCol w="2577056">
                  <a:extLst>
                    <a:ext uri="{9D8B030D-6E8A-4147-A177-3AD203B41FA5}">
                      <a16:colId xmlns:a16="http://schemas.microsoft.com/office/drawing/2014/main" val="2987537347"/>
                    </a:ext>
                  </a:extLst>
                </a:gridCol>
                <a:gridCol w="1830521">
                  <a:extLst>
                    <a:ext uri="{9D8B030D-6E8A-4147-A177-3AD203B41FA5}">
                      <a16:colId xmlns:a16="http://schemas.microsoft.com/office/drawing/2014/main" val="418601035"/>
                    </a:ext>
                  </a:extLst>
                </a:gridCol>
              </a:tblGrid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No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Entity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Service Name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Operation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Path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dirty="0" err="1"/>
                        <a:t>Yaml</a:t>
                      </a:r>
                      <a:endParaRPr lang="en-ID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7675686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1</a:t>
                      </a:r>
                      <a:endParaRPr lang="en-ID" sz="1000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r>
                        <a:rPr lang="en-US" sz="1000" dirty="0"/>
                        <a:t>Loan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Create Loan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POST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/loan</a:t>
                      </a:r>
                      <a:endParaRPr lang="en-ID" sz="1000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20049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Retrieve Loan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/loan/{Id}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504401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Search Loan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/loan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857685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4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Update Loan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PATCH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/loan/{Id}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226918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5</a:t>
                      </a:r>
                      <a:endParaRPr lang="en-ID" sz="1000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r>
                        <a:rPr lang="en-US" sz="1000" dirty="0"/>
                        <a:t>Loan Product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Create Loan Product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POST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</a:t>
                      </a:r>
                      <a:r>
                        <a:rPr lang="en-US" sz="1000" dirty="0" err="1"/>
                        <a:t>loanProduct</a:t>
                      </a:r>
                      <a:endParaRPr lang="en-ID" sz="1000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8124612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6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Retrieve Loan Product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</a:t>
                      </a:r>
                      <a:r>
                        <a:rPr lang="en-US" sz="1000" dirty="0" err="1"/>
                        <a:t>loanProduct</a:t>
                      </a:r>
                      <a:r>
                        <a:rPr lang="en-US" sz="1000" dirty="0"/>
                        <a:t>/{Id}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52893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7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Search Loan Product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</a:t>
                      </a:r>
                      <a:r>
                        <a:rPr lang="en-US" sz="1000" dirty="0" err="1"/>
                        <a:t>loanProduct</a:t>
                      </a:r>
                      <a:r>
                        <a:rPr lang="en-US" sz="1000" dirty="0"/>
                        <a:t>/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4361389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8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Update Loan Product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PATCH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</a:t>
                      </a:r>
                      <a:r>
                        <a:rPr lang="en-US" sz="1000" dirty="0" err="1"/>
                        <a:t>loanProduct</a:t>
                      </a:r>
                      <a:r>
                        <a:rPr lang="en-US" sz="1000" dirty="0"/>
                        <a:t>/{Id}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7874566"/>
                  </a:ext>
                </a:extLst>
              </a:tr>
            </a:tbl>
          </a:graphicData>
        </a:graphic>
      </p:graphicFrame>
      <p:sp>
        <p:nvSpPr>
          <p:cNvPr id="3" name="Title 3">
            <a:extLst>
              <a:ext uri="{FF2B5EF4-FFF2-40B4-BE49-F238E27FC236}">
                <a16:creationId xmlns:a16="http://schemas.microsoft.com/office/drawing/2014/main" id="{152AFF86-6B29-5BAD-939B-9F0D39970673}"/>
              </a:ext>
            </a:extLst>
          </p:cNvPr>
          <p:cNvSpPr txBox="1">
            <a:spLocks/>
          </p:cNvSpPr>
          <p:nvPr/>
        </p:nvSpPr>
        <p:spPr>
          <a:xfrm>
            <a:off x="604433" y="1376468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Endpoint URL  : https://xyzloan.com/loan-service/v1/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F5C7B76E-E3A4-5F4D-BC40-1407FC006D01}"/>
              </a:ext>
            </a:extLst>
          </p:cNvPr>
          <p:cNvSpPr txBox="1">
            <a:spLocks/>
          </p:cNvSpPr>
          <p:nvPr/>
        </p:nvSpPr>
        <p:spPr>
          <a:xfrm>
            <a:off x="604433" y="1738739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Consumer       : API Gateway Services 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5433046-BAF6-F897-66D5-04A3490DC6EA}"/>
              </a:ext>
            </a:extLst>
          </p:cNvPr>
          <p:cNvSpPr txBox="1">
            <a:spLocks/>
          </p:cNvSpPr>
          <p:nvPr/>
        </p:nvSpPr>
        <p:spPr>
          <a:xfrm>
            <a:off x="604433" y="2106588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Description     : </a:t>
            </a:r>
            <a:r>
              <a:rPr lang="en-ID" sz="1400" dirty="0"/>
              <a:t>API Loan &amp; Product Loan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914DFB9-CC5C-03B0-C00A-99EDE5B750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9093341"/>
              </p:ext>
            </p:extLst>
          </p:nvPr>
        </p:nvGraphicFramePr>
        <p:xfrm>
          <a:off x="10494963" y="3429000"/>
          <a:ext cx="468313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468000" imgH="398520" progId="Package">
                  <p:embed/>
                </p:oleObj>
              </mc:Choice>
              <mc:Fallback>
                <p:oleObj name="Packager Shell Object" showAsIcon="1" r:id="rId2" imgW="468000" imgH="398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94963" y="3429000"/>
                        <a:ext cx="468313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C533BA2F-30A2-4FA2-5693-7C5C46647E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6619788"/>
              </p:ext>
            </p:extLst>
          </p:nvPr>
        </p:nvGraphicFramePr>
        <p:xfrm>
          <a:off x="10281444" y="4552950"/>
          <a:ext cx="895350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4" imgW="895680" imgH="398520" progId="Package">
                  <p:embed/>
                </p:oleObj>
              </mc:Choice>
              <mc:Fallback>
                <p:oleObj name="Packager Shell Object" showAsIcon="1" r:id="rId4" imgW="895680" imgH="398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281444" y="4552950"/>
                        <a:ext cx="895350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9654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>
            <a:normAutofit/>
          </a:bodyPr>
          <a:lstStyle/>
          <a:p>
            <a:r>
              <a:rPr lang="en-US" dirty="0"/>
              <a:t>API </a:t>
            </a:r>
            <a:r>
              <a:rPr lang="en-US" b="1" dirty="0"/>
              <a:t>Notification</a:t>
            </a:r>
            <a:r>
              <a:rPr lang="en-US" dirty="0"/>
              <a:t> Services</a:t>
            </a:r>
            <a:endParaRPr 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0B41BC4-F979-1A16-07EB-E28EBB5314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9092986"/>
              </p:ext>
            </p:extLst>
          </p:nvPr>
        </p:nvGraphicFramePr>
        <p:xfrm>
          <a:off x="604433" y="2836708"/>
          <a:ext cx="10983128" cy="16589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3167">
                  <a:extLst>
                    <a:ext uri="{9D8B030D-6E8A-4147-A177-3AD203B41FA5}">
                      <a16:colId xmlns:a16="http://schemas.microsoft.com/office/drawing/2014/main" val="1857692452"/>
                    </a:ext>
                  </a:extLst>
                </a:gridCol>
                <a:gridCol w="2275749">
                  <a:extLst>
                    <a:ext uri="{9D8B030D-6E8A-4147-A177-3AD203B41FA5}">
                      <a16:colId xmlns:a16="http://schemas.microsoft.com/office/drawing/2014/main" val="1499253141"/>
                    </a:ext>
                  </a:extLst>
                </a:gridCol>
                <a:gridCol w="2669899">
                  <a:extLst>
                    <a:ext uri="{9D8B030D-6E8A-4147-A177-3AD203B41FA5}">
                      <a16:colId xmlns:a16="http://schemas.microsoft.com/office/drawing/2014/main" val="4202179837"/>
                    </a:ext>
                  </a:extLst>
                </a:gridCol>
                <a:gridCol w="1085418">
                  <a:extLst>
                    <a:ext uri="{9D8B030D-6E8A-4147-A177-3AD203B41FA5}">
                      <a16:colId xmlns:a16="http://schemas.microsoft.com/office/drawing/2014/main" val="903054505"/>
                    </a:ext>
                  </a:extLst>
                </a:gridCol>
                <a:gridCol w="2952501">
                  <a:extLst>
                    <a:ext uri="{9D8B030D-6E8A-4147-A177-3AD203B41FA5}">
                      <a16:colId xmlns:a16="http://schemas.microsoft.com/office/drawing/2014/main" val="2987537347"/>
                    </a:ext>
                  </a:extLst>
                </a:gridCol>
                <a:gridCol w="1446394">
                  <a:extLst>
                    <a:ext uri="{9D8B030D-6E8A-4147-A177-3AD203B41FA5}">
                      <a16:colId xmlns:a16="http://schemas.microsoft.com/office/drawing/2014/main" val="418601035"/>
                    </a:ext>
                  </a:extLst>
                </a:gridCol>
              </a:tblGrid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No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Entity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Service Name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Operation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Path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Yaml</a:t>
                      </a:r>
                      <a:endParaRPr lang="en-ID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7675686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1</a:t>
                      </a:r>
                      <a:endParaRPr lang="en-ID" sz="1000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000" dirty="0"/>
                        <a:t>Notification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Create Notification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POST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/notification</a:t>
                      </a:r>
                      <a:endParaRPr lang="en-ID" sz="1000" dirty="0"/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20049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Retrieve Notification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/notification/{Id}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504401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Search Notification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/notification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857685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4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Search Notification Template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</a:t>
                      </a:r>
                      <a:r>
                        <a:rPr lang="en-US" sz="1000" dirty="0" err="1"/>
                        <a:t>notificationTemplate</a:t>
                      </a:r>
                      <a:r>
                        <a:rPr lang="en-US" sz="1000" dirty="0"/>
                        <a:t>/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6226918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5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Update Notification Template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PATCH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</a:t>
                      </a:r>
                      <a:r>
                        <a:rPr lang="en-US" sz="1000" dirty="0" err="1"/>
                        <a:t>notificationTemplate</a:t>
                      </a:r>
                      <a:r>
                        <a:rPr lang="en-US" sz="1000" dirty="0"/>
                        <a:t>/{Id}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5577375"/>
                  </a:ext>
                </a:extLst>
              </a:tr>
            </a:tbl>
          </a:graphicData>
        </a:graphic>
      </p:graphicFrame>
      <p:sp>
        <p:nvSpPr>
          <p:cNvPr id="3" name="Title 3">
            <a:extLst>
              <a:ext uri="{FF2B5EF4-FFF2-40B4-BE49-F238E27FC236}">
                <a16:creationId xmlns:a16="http://schemas.microsoft.com/office/drawing/2014/main" id="{152AFF86-6B29-5BAD-939B-9F0D39970673}"/>
              </a:ext>
            </a:extLst>
          </p:cNvPr>
          <p:cNvSpPr txBox="1">
            <a:spLocks/>
          </p:cNvSpPr>
          <p:nvPr/>
        </p:nvSpPr>
        <p:spPr>
          <a:xfrm>
            <a:off x="604433" y="1376468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Endpoint URL  : https://xyzloan.com/notification-service/v1/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F5C7B76E-E3A4-5F4D-BC40-1407FC006D01}"/>
              </a:ext>
            </a:extLst>
          </p:cNvPr>
          <p:cNvSpPr txBox="1">
            <a:spLocks/>
          </p:cNvSpPr>
          <p:nvPr/>
        </p:nvSpPr>
        <p:spPr>
          <a:xfrm>
            <a:off x="604433" y="1738739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Consumer       : </a:t>
            </a:r>
            <a:r>
              <a:rPr lang="en-ID" sz="1400" b="1" dirty="0" err="1"/>
              <a:t>CustomerManagement</a:t>
            </a:r>
            <a:r>
              <a:rPr lang="en-ID" sz="1400" b="1" dirty="0"/>
              <a:t> Services, Loan Services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5433046-BAF6-F897-66D5-04A3490DC6EA}"/>
              </a:ext>
            </a:extLst>
          </p:cNvPr>
          <p:cNvSpPr txBox="1">
            <a:spLocks/>
          </p:cNvSpPr>
          <p:nvPr/>
        </p:nvSpPr>
        <p:spPr>
          <a:xfrm>
            <a:off x="604433" y="2106588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Description     : </a:t>
            </a:r>
            <a:r>
              <a:rPr lang="en-ID" sz="1400" dirty="0"/>
              <a:t>API </a:t>
            </a:r>
            <a:r>
              <a:rPr lang="en-US" sz="1400" dirty="0"/>
              <a:t>Notification &amp; Template Notification</a:t>
            </a:r>
            <a:r>
              <a:rPr lang="en-ID" sz="1400" b="1" dirty="0"/>
              <a:t> 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972C9AAA-9274-C14D-5F13-0807DE5D7A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3120666"/>
              </p:ext>
            </p:extLst>
          </p:nvPr>
        </p:nvGraphicFramePr>
        <p:xfrm>
          <a:off x="10490200" y="3388001"/>
          <a:ext cx="811213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811800" imgH="398520" progId="Package">
                  <p:embed/>
                </p:oleObj>
              </mc:Choice>
              <mc:Fallback>
                <p:oleObj name="Packager Shell Object" showAsIcon="1" r:id="rId2" imgW="811800" imgH="398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490200" y="3388001"/>
                        <a:ext cx="811213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4310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7273F9-59F9-4FB3-9D34-82C64C4F8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4434" y="448628"/>
            <a:ext cx="10983132" cy="747763"/>
          </a:xfrm>
        </p:spPr>
        <p:txBody>
          <a:bodyPr>
            <a:normAutofit/>
          </a:bodyPr>
          <a:lstStyle/>
          <a:p>
            <a:r>
              <a:rPr lang="en-US" dirty="0"/>
              <a:t>API </a:t>
            </a:r>
            <a:r>
              <a:rPr lang="en-US" b="1" dirty="0"/>
              <a:t>Payment</a:t>
            </a:r>
            <a:r>
              <a:rPr lang="en-US" dirty="0"/>
              <a:t> Services</a:t>
            </a:r>
            <a:endParaRPr lang="en-US" b="1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0B41BC4-F979-1A16-07EB-E28EBB5314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6051878"/>
              </p:ext>
            </p:extLst>
          </p:nvPr>
        </p:nvGraphicFramePr>
        <p:xfrm>
          <a:off x="604433" y="2836708"/>
          <a:ext cx="10983128" cy="1105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2437">
                  <a:extLst>
                    <a:ext uri="{9D8B030D-6E8A-4147-A177-3AD203B41FA5}">
                      <a16:colId xmlns:a16="http://schemas.microsoft.com/office/drawing/2014/main" val="1857692452"/>
                    </a:ext>
                  </a:extLst>
                </a:gridCol>
                <a:gridCol w="2272748">
                  <a:extLst>
                    <a:ext uri="{9D8B030D-6E8A-4147-A177-3AD203B41FA5}">
                      <a16:colId xmlns:a16="http://schemas.microsoft.com/office/drawing/2014/main" val="1499253141"/>
                    </a:ext>
                  </a:extLst>
                </a:gridCol>
                <a:gridCol w="2666379">
                  <a:extLst>
                    <a:ext uri="{9D8B030D-6E8A-4147-A177-3AD203B41FA5}">
                      <a16:colId xmlns:a16="http://schemas.microsoft.com/office/drawing/2014/main" val="4202179837"/>
                    </a:ext>
                  </a:extLst>
                </a:gridCol>
                <a:gridCol w="1083987">
                  <a:extLst>
                    <a:ext uri="{9D8B030D-6E8A-4147-A177-3AD203B41FA5}">
                      <a16:colId xmlns:a16="http://schemas.microsoft.com/office/drawing/2014/main" val="903054505"/>
                    </a:ext>
                  </a:extLst>
                </a:gridCol>
                <a:gridCol w="2577056">
                  <a:extLst>
                    <a:ext uri="{9D8B030D-6E8A-4147-A177-3AD203B41FA5}">
                      <a16:colId xmlns:a16="http://schemas.microsoft.com/office/drawing/2014/main" val="2987537347"/>
                    </a:ext>
                  </a:extLst>
                </a:gridCol>
                <a:gridCol w="1830521">
                  <a:extLst>
                    <a:ext uri="{9D8B030D-6E8A-4147-A177-3AD203B41FA5}">
                      <a16:colId xmlns:a16="http://schemas.microsoft.com/office/drawing/2014/main" val="418601035"/>
                    </a:ext>
                  </a:extLst>
                </a:gridCol>
              </a:tblGrid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No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Entity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Service Name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Operation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Path</a:t>
                      </a:r>
                      <a:endParaRPr lang="en-ID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000" dirty="0" err="1"/>
                        <a:t>Yaml</a:t>
                      </a:r>
                      <a:endParaRPr lang="en-ID" sz="10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7675686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1</a:t>
                      </a:r>
                      <a:endParaRPr lang="en-ID" sz="1000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r>
                        <a:rPr lang="en-US" sz="1000" dirty="0"/>
                        <a:t>Payment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Create Payment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POST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/payment</a:t>
                      </a:r>
                      <a:endParaRPr lang="en-ID" sz="1000" dirty="0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20049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2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Retrieve Payment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/payment/{Id}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504401"/>
                  </a:ext>
                </a:extLst>
              </a:tr>
              <a:tr h="276492">
                <a:tc>
                  <a:txBody>
                    <a:bodyPr/>
                    <a:lstStyle/>
                    <a:p>
                      <a:r>
                        <a:rPr lang="en-US" sz="1000" dirty="0"/>
                        <a:t>3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Search Payment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GET</a:t>
                      </a:r>
                      <a:endParaRPr lang="en-ID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/payment</a:t>
                      </a:r>
                      <a:endParaRPr lang="en-ID" sz="1000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857685"/>
                  </a:ext>
                </a:extLst>
              </a:tr>
            </a:tbl>
          </a:graphicData>
        </a:graphic>
      </p:graphicFrame>
      <p:sp>
        <p:nvSpPr>
          <p:cNvPr id="3" name="Title 3">
            <a:extLst>
              <a:ext uri="{FF2B5EF4-FFF2-40B4-BE49-F238E27FC236}">
                <a16:creationId xmlns:a16="http://schemas.microsoft.com/office/drawing/2014/main" id="{152AFF86-6B29-5BAD-939B-9F0D39970673}"/>
              </a:ext>
            </a:extLst>
          </p:cNvPr>
          <p:cNvSpPr txBox="1">
            <a:spLocks/>
          </p:cNvSpPr>
          <p:nvPr/>
        </p:nvSpPr>
        <p:spPr>
          <a:xfrm>
            <a:off x="604433" y="1376468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Endpoint URL  : https://xyzloan.com/payment-service/v1/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F5C7B76E-E3A4-5F4D-BC40-1407FC006D01}"/>
              </a:ext>
            </a:extLst>
          </p:cNvPr>
          <p:cNvSpPr txBox="1">
            <a:spLocks/>
          </p:cNvSpPr>
          <p:nvPr/>
        </p:nvSpPr>
        <p:spPr>
          <a:xfrm>
            <a:off x="604433" y="1738739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Consumer       : API Gateway Services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C5433046-BAF6-F897-66D5-04A3490DC6EA}"/>
              </a:ext>
            </a:extLst>
          </p:cNvPr>
          <p:cNvSpPr txBox="1">
            <a:spLocks/>
          </p:cNvSpPr>
          <p:nvPr/>
        </p:nvSpPr>
        <p:spPr>
          <a:xfrm>
            <a:off x="604433" y="2106588"/>
            <a:ext cx="10983128" cy="36784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>
                <a:solidFill>
                  <a:schemeClr val="bg2">
                    <a:lumMod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D" sz="1400" b="1" dirty="0"/>
              <a:t>Description     : </a:t>
            </a:r>
            <a:r>
              <a:rPr lang="en-ID" sz="1400" dirty="0"/>
              <a:t>API</a:t>
            </a:r>
            <a:r>
              <a:rPr lang="en-ID" sz="1400" b="1" dirty="0"/>
              <a:t> </a:t>
            </a:r>
            <a:r>
              <a:rPr lang="en-US" sz="1400" dirty="0"/>
              <a:t>Payment</a:t>
            </a:r>
            <a:endParaRPr lang="en-ID" sz="1400" b="1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4FE2221-F6F9-0798-603F-98A4EBF771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1078219"/>
              </p:ext>
            </p:extLst>
          </p:nvPr>
        </p:nvGraphicFramePr>
        <p:xfrm>
          <a:off x="10278787" y="3303519"/>
          <a:ext cx="687387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687240" imgH="398520" progId="Package">
                  <p:embed/>
                </p:oleObj>
              </mc:Choice>
              <mc:Fallback>
                <p:oleObj name="Packager Shell Object" showAsIcon="1" r:id="rId2" imgW="687240" imgH="398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278787" y="3303519"/>
                        <a:ext cx="687387" cy="3984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9386790"/>
      </p:ext>
    </p:extLst>
  </p:cSld>
  <p:clrMapOvr>
    <a:masterClrMapping/>
  </p:clrMapOvr>
</p:sld>
</file>

<file path=ppt/theme/theme1.xml><?xml version="1.0" encoding="utf-8"?>
<a:theme xmlns:a="http://schemas.openxmlformats.org/drawingml/2006/main" name="Get Started with 3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>
        <a:noAutofit/>
      </a:bodyPr>
      <a:lstStyle>
        <a:defPPr marL="0" indent="0" algn="l">
          <a:lnSpc>
            <a:spcPts val="1800"/>
          </a:lnSpc>
          <a:spcAft>
            <a:spcPts val="600"/>
          </a:spcAft>
          <a:buNone/>
          <a:defRPr sz="1200" dirty="0" smtClean="0">
            <a:solidFill>
              <a:prstClr val="black">
                <a:lumMod val="75000"/>
                <a:lumOff val="25000"/>
              </a:prstClr>
            </a:solidFill>
            <a:latin typeface="Segoe UI" panose="020B0502040204020203" pitchFamily="34" charset="0"/>
            <a:cs typeface="Segoe UI" panose="020B050204020402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tf16411177_win32_fixed.potx" id="{2BE36628-40A7-4124-9B03-283680FDB08B}" vid="{1F788C18-5B90-4886-BC26-C8416480C9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{3CE4B407-3947-435B-8CFE-38C2340695EB}tf16411177_win32</Template>
  <TotalTime>2868</TotalTime>
  <Words>1185</Words>
  <Application>Microsoft Office PowerPoint</Application>
  <PresentationFormat>Widescreen</PresentationFormat>
  <Paragraphs>330</Paragraphs>
  <Slides>21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Segoe UI</vt:lpstr>
      <vt:lpstr>Segoe UI Light</vt:lpstr>
      <vt:lpstr>Get Started with 3D</vt:lpstr>
      <vt:lpstr>Package</vt:lpstr>
      <vt:lpstr>PowerPoint Presentation</vt:lpstr>
      <vt:lpstr>High-level Architecture Loan Apps</vt:lpstr>
      <vt:lpstr>Microservices API Architecture</vt:lpstr>
      <vt:lpstr>ERD (Entity Relationship Diagram) – XYZ Loan Apps</vt:lpstr>
      <vt:lpstr>Sequence Diagram – XYZ Loan Apps : Registration &amp; Request Loan</vt:lpstr>
      <vt:lpstr>API CustomerManagement Services</vt:lpstr>
      <vt:lpstr>API Loan Services</vt:lpstr>
      <vt:lpstr>API Notification Services</vt:lpstr>
      <vt:lpstr>API Payment Services</vt:lpstr>
      <vt:lpstr>API Auth Services</vt:lpstr>
      <vt:lpstr>1. Mockup Splash Screen - Loan Apps</vt:lpstr>
      <vt:lpstr>2. Mockup Login Screen - Loan Apps</vt:lpstr>
      <vt:lpstr>3. Mockup Registration Screen – Account</vt:lpstr>
      <vt:lpstr>4. Mockup Registration Screen – Identity Document</vt:lpstr>
      <vt:lpstr>5. Mockup Registration Screen – Proof of Address</vt:lpstr>
      <vt:lpstr>6. Mockup Registration Screen – Choose Password</vt:lpstr>
      <vt:lpstr>7. Mockup Dashboard Screen – Dashboard &amp; Sidebar</vt:lpstr>
      <vt:lpstr>8. Mockup Loan Screen – Request Loan</vt:lpstr>
      <vt:lpstr>9. Mockup Loan Screen – Request Loan Details</vt:lpstr>
      <vt:lpstr>10. Mockup Loan Screen – Loan &amp; Payment History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BNI Interview Money Transfer Features</dc:title>
  <dc:creator>M Farhan Rifai</dc:creator>
  <cp:lastModifiedBy>M Farhan Rifai</cp:lastModifiedBy>
  <cp:revision>258</cp:revision>
  <dcterms:created xsi:type="dcterms:W3CDTF">2023-12-03T01:03:28Z</dcterms:created>
  <dcterms:modified xsi:type="dcterms:W3CDTF">2023-12-08T14:14:02Z</dcterms:modified>
</cp:coreProperties>
</file>